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6" r:id="rId2"/>
    <p:sldId id="257" r:id="rId3"/>
    <p:sldId id="464" r:id="rId4"/>
    <p:sldId id="258" r:id="rId5"/>
    <p:sldId id="470" r:id="rId6"/>
    <p:sldId id="380" r:id="rId7"/>
    <p:sldId id="259" r:id="rId8"/>
    <p:sldId id="361" r:id="rId9"/>
    <p:sldId id="394" r:id="rId10"/>
    <p:sldId id="460" r:id="rId11"/>
    <p:sldId id="472" r:id="rId12"/>
    <p:sldId id="487" r:id="rId13"/>
    <p:sldId id="461" r:id="rId14"/>
    <p:sldId id="486" r:id="rId15"/>
    <p:sldId id="484" r:id="rId16"/>
    <p:sldId id="485" r:id="rId17"/>
    <p:sldId id="488" r:id="rId18"/>
    <p:sldId id="491" r:id="rId19"/>
    <p:sldId id="492" r:id="rId20"/>
    <p:sldId id="463" r:id="rId21"/>
    <p:sldId id="474" r:id="rId22"/>
    <p:sldId id="480" r:id="rId23"/>
    <p:sldId id="481" r:id="rId24"/>
    <p:sldId id="482" r:id="rId25"/>
    <p:sldId id="483" r:id="rId26"/>
    <p:sldId id="489" r:id="rId27"/>
    <p:sldId id="490" r:id="rId28"/>
    <p:sldId id="466" r:id="rId29"/>
    <p:sldId id="322" r:id="rId30"/>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charset="0"/>
        <a:ea typeface="MS Gothic" pitchFamily="49" charset="-128"/>
        <a:cs typeface="+mn-cs"/>
      </a:defRPr>
    </a:lvl1pPr>
    <a:lvl2pPr marL="457200" algn="l" defTabSz="449263" rtl="0" fontAlgn="base">
      <a:spcBef>
        <a:spcPct val="0"/>
      </a:spcBef>
      <a:spcAft>
        <a:spcPct val="0"/>
      </a:spcAft>
      <a:defRPr kern="1200">
        <a:solidFill>
          <a:schemeClr val="bg1"/>
        </a:solidFill>
        <a:latin typeface="Arial" charset="0"/>
        <a:ea typeface="MS Gothic" pitchFamily="49" charset="-128"/>
        <a:cs typeface="+mn-cs"/>
      </a:defRPr>
    </a:lvl2pPr>
    <a:lvl3pPr marL="914400" algn="l" defTabSz="449263" rtl="0" fontAlgn="base">
      <a:spcBef>
        <a:spcPct val="0"/>
      </a:spcBef>
      <a:spcAft>
        <a:spcPct val="0"/>
      </a:spcAft>
      <a:defRPr kern="1200">
        <a:solidFill>
          <a:schemeClr val="bg1"/>
        </a:solidFill>
        <a:latin typeface="Arial" charset="0"/>
        <a:ea typeface="MS Gothic" pitchFamily="49" charset="-128"/>
        <a:cs typeface="+mn-cs"/>
      </a:defRPr>
    </a:lvl3pPr>
    <a:lvl4pPr marL="1371600" algn="l" defTabSz="449263" rtl="0" fontAlgn="base">
      <a:spcBef>
        <a:spcPct val="0"/>
      </a:spcBef>
      <a:spcAft>
        <a:spcPct val="0"/>
      </a:spcAft>
      <a:defRPr kern="1200">
        <a:solidFill>
          <a:schemeClr val="bg1"/>
        </a:solidFill>
        <a:latin typeface="Arial" charset="0"/>
        <a:ea typeface="MS Gothic" pitchFamily="49" charset="-128"/>
        <a:cs typeface="+mn-cs"/>
      </a:defRPr>
    </a:lvl4pPr>
    <a:lvl5pPr marL="1828800" algn="l" defTabSz="449263" rtl="0" fontAlgn="base">
      <a:spcBef>
        <a:spcPct val="0"/>
      </a:spcBef>
      <a:spcAft>
        <a:spcPct val="0"/>
      </a:spcAft>
      <a:defRPr kern="1200">
        <a:solidFill>
          <a:schemeClr val="bg1"/>
        </a:solidFill>
        <a:latin typeface="Arial" charset="0"/>
        <a:ea typeface="MS Gothic" pitchFamily="49" charset="-128"/>
        <a:cs typeface="+mn-cs"/>
      </a:defRPr>
    </a:lvl5pPr>
    <a:lvl6pPr marL="2286000" algn="l" defTabSz="914400" rtl="0" eaLnBrk="1" latinLnBrk="0" hangingPunct="1">
      <a:defRPr kern="1200">
        <a:solidFill>
          <a:schemeClr val="bg1"/>
        </a:solidFill>
        <a:latin typeface="Arial" charset="0"/>
        <a:ea typeface="MS Gothic" pitchFamily="49" charset="-128"/>
        <a:cs typeface="+mn-cs"/>
      </a:defRPr>
    </a:lvl6pPr>
    <a:lvl7pPr marL="2743200" algn="l" defTabSz="914400" rtl="0" eaLnBrk="1" latinLnBrk="0" hangingPunct="1">
      <a:defRPr kern="1200">
        <a:solidFill>
          <a:schemeClr val="bg1"/>
        </a:solidFill>
        <a:latin typeface="Arial" charset="0"/>
        <a:ea typeface="MS Gothic" pitchFamily="49" charset="-128"/>
        <a:cs typeface="+mn-cs"/>
      </a:defRPr>
    </a:lvl7pPr>
    <a:lvl8pPr marL="3200400" algn="l" defTabSz="914400" rtl="0" eaLnBrk="1" latinLnBrk="0" hangingPunct="1">
      <a:defRPr kern="1200">
        <a:solidFill>
          <a:schemeClr val="bg1"/>
        </a:solidFill>
        <a:latin typeface="Arial" charset="0"/>
        <a:ea typeface="MS Gothic" pitchFamily="49" charset="-128"/>
        <a:cs typeface="+mn-cs"/>
      </a:defRPr>
    </a:lvl8pPr>
    <a:lvl9pPr marL="3657600" algn="l" defTabSz="914400" rtl="0" eaLnBrk="1" latinLnBrk="0" hangingPunct="1">
      <a:defRPr kern="1200">
        <a:solidFill>
          <a:schemeClr val="bg1"/>
        </a:solidFill>
        <a:latin typeface="Arial"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66"/>
    <a:srgbClr val="FFCC99"/>
    <a:srgbClr val="FFFF99"/>
    <a:srgbClr val="FFFFCC"/>
    <a:srgbClr val="7DD4FF"/>
    <a:srgbClr val="66CCFF"/>
    <a:srgbClr val="99FFCC"/>
    <a:srgbClr val="FFFF66"/>
    <a:srgbClr val="66FFFF"/>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9710" autoAdjust="0"/>
  </p:normalViewPr>
  <p:slideViewPr>
    <p:cSldViewPr snapToGrid="0">
      <p:cViewPr>
        <p:scale>
          <a:sx n="90" d="100"/>
          <a:sy n="90" d="100"/>
        </p:scale>
        <p:origin x="-1032" y="-1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5" d="100"/>
          <a:sy n="55" d="100"/>
        </p:scale>
        <p:origin x="2880" y="84"/>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mn-cs"/>
              </a:defRPr>
            </a:lvl1pPr>
          </a:lstStyle>
          <a:p>
            <a:pPr>
              <a:defRPr/>
            </a:pPr>
            <a:fld id="{2F51BDDE-DE8A-453C-B889-4AA3A48F82D5}" type="datetimeFigureOut">
              <a:rPr lang="en-GB"/>
              <a:pPr>
                <a:defRPr/>
              </a:pPr>
              <a:t>18/04/2023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mn-cs"/>
              </a:defRPr>
            </a:lvl1pPr>
          </a:lstStyle>
          <a:p>
            <a:pPr>
              <a:defRPr/>
            </a:pPr>
            <a:fld id="{016F5833-53EA-4699-A746-94FF3637CE3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lnSpc>
                <a:spcPct val="81000"/>
              </a:lnSpc>
              <a:buClr>
                <a:srgbClr val="000000"/>
              </a:buClr>
              <a:buSzPct val="100000"/>
              <a:buFont typeface="Arial" charset="0"/>
              <a:buNone/>
              <a:defRPr/>
            </a:pPr>
            <a:endParaRPr lang="en-GB"/>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nSpc>
                <a:spcPct val="81000"/>
              </a:lnSpc>
              <a:buClr>
                <a:srgbClr val="000000"/>
              </a:buClr>
              <a:buSzPct val="100000"/>
              <a:buFont typeface="Arial" charset="0"/>
              <a:buNone/>
              <a:defRPr/>
            </a:pPr>
            <a:endParaRPr lang="en-GB"/>
          </a:p>
        </p:txBody>
      </p:sp>
      <p:sp>
        <p:nvSpPr>
          <p:cNvPr id="52228" name="Rectangle 3"/>
          <p:cNvSpPr>
            <a:spLocks noGrp="1" noRot="1" noChangeAspect="1" noChangeArrowheads="1"/>
          </p:cNvSpPr>
          <p:nvPr>
            <p:ph type="sldImg"/>
          </p:nvPr>
        </p:nvSpPr>
        <p:spPr bwMode="auto">
          <a:xfrm>
            <a:off x="-11798300" y="-11796713"/>
            <a:ext cx="11795125" cy="12488863"/>
          </a:xfrm>
          <a:prstGeom prst="rect">
            <a:avLst/>
          </a:prstGeom>
          <a:noFill/>
          <a:ln w="9525">
            <a:noFill/>
            <a:miter lim="800000"/>
            <a:headEnd/>
            <a:tailEnd/>
          </a:ln>
        </p:spPr>
      </p:sp>
      <p:sp>
        <p:nvSpPr>
          <p:cNvPr id="2052"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3251"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4275"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87043"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4275"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6323"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7347"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7347"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8371" name="Rectangle 2"/>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59395"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60419" name="Rectangle 3"/>
          <p:cNvSpPr>
            <a:spLocks noGrp="1" noChangeArrowheads="1"/>
          </p:cNvSpPr>
          <p:nvPr>
            <p:ph type="body"/>
          </p:nvPr>
        </p:nvSpPr>
        <p:spPr>
          <a:xfrm>
            <a:off x="685800" y="4343400"/>
            <a:ext cx="5483225" cy="4111625"/>
          </a:xfrm>
          <a:noFill/>
          <a:ln/>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CCFF"/>
            </a:gs>
            <a:gs pos="70000">
              <a:srgbClr val="FFCC99"/>
            </a:gs>
          </a:gsLst>
          <a:lin ang="5400000" scaled="1"/>
          <a:tileRect/>
        </a:gradFill>
        <a:effectLst/>
      </p:bgPr>
    </p:bg>
    <p:spTree>
      <p:nvGrpSpPr>
        <p:cNvPr id="1" name=""/>
        <p:cNvGrpSpPr/>
        <p:nvPr/>
      </p:nvGrpSpPr>
      <p:grpSpPr>
        <a:xfrm>
          <a:off x="0" y="0"/>
          <a:ext cx="0" cy="0"/>
          <a:chOff x="0" y="0"/>
          <a:chExt cx="0" cy="0"/>
        </a:xfrm>
      </p:grpSpPr>
      <p:sp>
        <p:nvSpPr>
          <p:cNvPr id="1025" name="Text Box 1"/>
          <p:cNvSpPr txBox="1">
            <a:spLocks noChangeArrowheads="1"/>
          </p:cNvSpPr>
          <p:nvPr userDrawn="1"/>
        </p:nvSpPr>
        <p:spPr bwMode="auto">
          <a:xfrm>
            <a:off x="0" y="0"/>
            <a:ext cx="9144000" cy="463550"/>
          </a:xfrm>
          <a:prstGeom prst="rect">
            <a:avLst/>
          </a:prstGeom>
          <a:noFill/>
          <a:ln w="9525">
            <a:noFill/>
            <a:round/>
            <a:headEnd/>
            <a:tailEnd/>
          </a:ln>
          <a:effectLst/>
        </p:spPr>
        <p:txBody>
          <a:bodyPr lIns="90000" tIns="46800" rIns="90000" bIns="46800">
            <a:spAutoFit/>
          </a:bodyPr>
          <a:lstStyle/>
          <a:p>
            <a:pPr>
              <a:buClr>
                <a:srgbClr val="0066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dirty="0" err="1">
                <a:solidFill>
                  <a:srgbClr val="C00000"/>
                </a:solidFill>
                <a:latin typeface="Century Gothic" pitchFamily="34" charset="0"/>
              </a:rPr>
              <a:t>Waldringfield</a:t>
            </a:r>
            <a:r>
              <a:rPr lang="en-GB" sz="2400" dirty="0">
                <a:solidFill>
                  <a:srgbClr val="C00000"/>
                </a:solidFill>
                <a:latin typeface="Century Gothic" pitchFamily="34" charset="0"/>
              </a:rPr>
              <a:t> PC </a:t>
            </a:r>
            <a:r>
              <a:rPr lang="en-GB" sz="2400" dirty="0" smtClean="0">
                <a:solidFill>
                  <a:srgbClr val="C00000"/>
                </a:solidFill>
                <a:latin typeface="Century Gothic" pitchFamily="34" charset="0"/>
              </a:rPr>
              <a:t>Report</a:t>
            </a:r>
            <a:r>
              <a:rPr lang="en-GB" sz="2400" dirty="0">
                <a:solidFill>
                  <a:srgbClr val="C00000"/>
                </a:solidFill>
                <a:latin typeface="Century Gothic" pitchFamily="34" charset="0"/>
              </a:rPr>
              <a:t>, April </a:t>
            </a:r>
            <a:r>
              <a:rPr lang="en-GB" sz="2400" dirty="0" smtClean="0">
                <a:solidFill>
                  <a:srgbClr val="C00000"/>
                </a:solidFill>
                <a:latin typeface="Century Gothic" pitchFamily="34" charset="0"/>
              </a:rPr>
              <a:t>2023</a:t>
            </a:r>
            <a:endParaRPr lang="en-GB" sz="2400" dirty="0">
              <a:solidFill>
                <a:srgbClr val="C00000"/>
              </a:solidFill>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10" r:id="rId7"/>
    <p:sldLayoutId id="2147483705" r:id="rId8"/>
    <p:sldLayoutId id="2147483706" r:id="rId9"/>
    <p:sldLayoutId id="2147483707" r:id="rId10"/>
    <p:sldLayoutId id="2147483708" r:id="rId11"/>
    <p:sldLayoutId id="2147483709" r:id="rId12"/>
  </p:sldLayoutIdLst>
  <p:txStyles>
    <p:titleStyle>
      <a:lvl1pPr algn="ctr" defTabSz="449263"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2pPr>
      <a:lvl3pPr algn="ctr" defTabSz="449263"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3pPr>
      <a:lvl4pPr algn="ctr" defTabSz="449263"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4pPr>
      <a:lvl5pPr algn="ctr" defTabSz="449263"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5pPr>
      <a:lvl6pPr marL="457200" algn="ctr" defTabSz="449263" rtl="0" fontAlgn="base">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6pPr>
      <a:lvl7pPr marL="914400" algn="ctr" defTabSz="449263" rtl="0" fontAlgn="base">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7pPr>
      <a:lvl8pPr marL="1371600" algn="ctr" defTabSz="449263" rtl="0" fontAlgn="base">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8pPr>
      <a:lvl9pPr marL="1828800" algn="ctr" defTabSz="449263" rtl="0" fontAlgn="base">
        <a:lnSpc>
          <a:spcPct val="81000"/>
        </a:lnSpc>
        <a:spcBef>
          <a:spcPct val="0"/>
        </a:spcBef>
        <a:spcAft>
          <a:spcPct val="0"/>
        </a:spcAft>
        <a:buClr>
          <a:srgbClr val="000000"/>
        </a:buClr>
        <a:buSzPct val="100000"/>
        <a:buFont typeface="Arial" charset="0"/>
        <a:defRPr sz="4400">
          <a:solidFill>
            <a:srgbClr val="000000"/>
          </a:solidFill>
          <a:latin typeface="Arial" charset="0"/>
          <a:ea typeface="MS Gothic" pitchFamily="49" charset="-128"/>
        </a:defRPr>
      </a:lvl9pPr>
    </p:titleStyle>
    <p:bodyStyle>
      <a:lvl1pPr marL="338138" indent="-338138" algn="l" defTabSz="449263" rtl="0" eaLnBrk="0" fontAlgn="base" hangingPunct="0">
        <a:lnSpc>
          <a:spcPct val="8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49263" rtl="0" eaLnBrk="0" fontAlgn="base" hangingPunct="0">
        <a:lnSpc>
          <a:spcPct val="81000"/>
        </a:lnSpc>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lnSpc>
          <a:spcPct val="81000"/>
        </a:lnSpc>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846138" y="381000"/>
            <a:ext cx="7416800" cy="1571625"/>
          </a:xfrm>
          <a:prstGeom prst="rect">
            <a:avLst/>
          </a:prstGeom>
          <a:noFill/>
          <a:ln w="9525">
            <a:noFill/>
            <a:miter lim="800000"/>
            <a:headEnd/>
            <a:tailEnd/>
          </a:ln>
        </p:spPr>
        <p:txBody>
          <a:bodyPr lIns="90000" tIns="46800" rIns="90000" bIns="46800">
            <a:spAutoFit/>
          </a:bodyPr>
          <a:lstStyle/>
          <a:p>
            <a:pPr algn="ct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dirty="0">
                <a:solidFill>
                  <a:srgbClr val="000000"/>
                </a:solidFill>
                <a:latin typeface="Century Gothic" pitchFamily="34" charset="0"/>
              </a:rPr>
              <a:t>Parish Council </a:t>
            </a:r>
            <a:r>
              <a:rPr lang="en-GB" altLang="en-US" sz="3200" dirty="0" smtClean="0">
                <a:solidFill>
                  <a:srgbClr val="000000"/>
                </a:solidFill>
                <a:latin typeface="Century Gothic" pitchFamily="34" charset="0"/>
              </a:rPr>
              <a:t>Report </a:t>
            </a:r>
            <a:r>
              <a:rPr lang="en-GB" altLang="en-US" sz="3200" dirty="0">
                <a:solidFill>
                  <a:srgbClr val="000000"/>
                </a:solidFill>
                <a:latin typeface="Century Gothic" pitchFamily="34" charset="0"/>
              </a:rPr>
              <a:t>for the </a:t>
            </a:r>
          </a:p>
          <a:p>
            <a:pPr algn="ct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dirty="0" err="1">
                <a:solidFill>
                  <a:srgbClr val="000000"/>
                </a:solidFill>
                <a:latin typeface="Century Gothic" pitchFamily="34" charset="0"/>
              </a:rPr>
              <a:t>Waldringfield</a:t>
            </a:r>
            <a:r>
              <a:rPr lang="en-GB" altLang="en-US" sz="3200" dirty="0">
                <a:solidFill>
                  <a:srgbClr val="000000"/>
                </a:solidFill>
                <a:latin typeface="Century Gothic" pitchFamily="34" charset="0"/>
              </a:rPr>
              <a:t> Annual Parish Meeting</a:t>
            </a:r>
          </a:p>
          <a:p>
            <a:pPr algn="ct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dirty="0">
                <a:solidFill>
                  <a:srgbClr val="000000"/>
                </a:solidFill>
                <a:latin typeface="Century Gothic" pitchFamily="34" charset="0"/>
              </a:rPr>
              <a:t>April </a:t>
            </a:r>
            <a:r>
              <a:rPr lang="en-GB" altLang="en-US" sz="3200" dirty="0" smtClean="0">
                <a:solidFill>
                  <a:srgbClr val="000000"/>
                </a:solidFill>
                <a:latin typeface="Century Gothic" pitchFamily="34" charset="0"/>
              </a:rPr>
              <a:t>2023</a:t>
            </a:r>
            <a:endParaRPr lang="en-GB" altLang="en-US" sz="3200" dirty="0">
              <a:solidFill>
                <a:srgbClr val="000000"/>
              </a:solidFill>
              <a:latin typeface="Century Gothic" pitchFamily="34" charset="0"/>
            </a:endParaRPr>
          </a:p>
        </p:txBody>
      </p:sp>
      <p:sp>
        <p:nvSpPr>
          <p:cNvPr id="7" name="Rectangle 6"/>
          <p:cNvSpPr/>
          <p:nvPr/>
        </p:nvSpPr>
        <p:spPr bwMode="auto">
          <a:xfrm>
            <a:off x="0" y="0"/>
            <a:ext cx="9144000" cy="466725"/>
          </a:xfrm>
          <a:prstGeom prst="rect">
            <a:avLst/>
          </a:prstGeom>
          <a:solidFill>
            <a:srgbClr val="7DD4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pic>
        <p:nvPicPr>
          <p:cNvPr id="8" name="Picture 7" descr="IMG_1738.JPG"/>
          <p:cNvPicPr>
            <a:picLocks noChangeAspect="1"/>
          </p:cNvPicPr>
          <p:nvPr/>
        </p:nvPicPr>
        <p:blipFill>
          <a:blip r:embed="rId3" cstate="screen"/>
          <a:srcRect/>
          <a:stretch>
            <a:fillRect/>
          </a:stretch>
        </p:blipFill>
        <p:spPr>
          <a:xfrm>
            <a:off x="685800" y="2088808"/>
            <a:ext cx="7772400" cy="4361616"/>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20220406_110926487.jpg"/>
          <p:cNvPicPr>
            <a:picLocks noChangeAspect="1"/>
          </p:cNvPicPr>
          <p:nvPr/>
        </p:nvPicPr>
        <p:blipFill>
          <a:blip r:embed="rId3" cstate="screen"/>
          <a:srcRect/>
          <a:stretch>
            <a:fillRect/>
          </a:stretch>
        </p:blipFill>
        <p:spPr>
          <a:xfrm>
            <a:off x="403084" y="3708313"/>
            <a:ext cx="2584084" cy="1238207"/>
          </a:xfrm>
          <a:prstGeom prst="rect">
            <a:avLst/>
          </a:prstGeom>
          <a:ln>
            <a:solidFill>
              <a:schemeClr val="tx1"/>
            </a:solidFill>
          </a:ln>
          <a:effectLst>
            <a:outerShdw blurRad="50800" dist="101600" dir="2700000" algn="tl" rotWithShape="0">
              <a:prstClr val="black">
                <a:alpha val="40000"/>
              </a:prstClr>
            </a:outerShdw>
          </a:effectLst>
        </p:spPr>
      </p:pic>
      <p:sp>
        <p:nvSpPr>
          <p:cNvPr id="4" name="Text Box 2"/>
          <p:cNvSpPr txBox="1">
            <a:spLocks noChangeArrowheads="1"/>
          </p:cNvSpPr>
          <p:nvPr/>
        </p:nvSpPr>
        <p:spPr bwMode="auto">
          <a:xfrm>
            <a:off x="287079" y="523875"/>
            <a:ext cx="8514021" cy="1156343"/>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New Playing field equipment</a:t>
            </a:r>
          </a:p>
          <a:p>
            <a:pPr algn="just" eaLnBrk="1" hangingPunct="1">
              <a:spcBef>
                <a:spcPts val="600"/>
              </a:spcBef>
              <a:buClr>
                <a:srgbClr val="9933FF"/>
              </a:buClr>
              <a:buSzPct val="100000"/>
              <a:defRPr/>
            </a:pPr>
            <a:r>
              <a:rPr lang="en-GB" altLang="en-US" dirty="0" smtClean="0">
                <a:solidFill>
                  <a:schemeClr val="tx1"/>
                </a:solidFill>
                <a:latin typeface="Century Gothic" panose="020B0502020202020204" pitchFamily="34" charset="0"/>
              </a:rPr>
              <a:t>Before last summer the equipment was for younger children. There was little on site for children over 7 years of age and no inclusive equipment.</a:t>
            </a:r>
            <a:endParaRPr lang="en-GB" altLang="en-US" dirty="0">
              <a:solidFill>
                <a:schemeClr val="tx1"/>
              </a:solidFill>
              <a:latin typeface="Century Gothic" panose="020B0502020202020204" pitchFamily="34" charset="0"/>
            </a:endParaRPr>
          </a:p>
        </p:txBody>
      </p:sp>
      <p:pic>
        <p:nvPicPr>
          <p:cNvPr id="5" name="Picture 4" descr="IMG_20220406_110732154.jpg"/>
          <p:cNvPicPr>
            <a:picLocks noChangeAspect="1"/>
          </p:cNvPicPr>
          <p:nvPr/>
        </p:nvPicPr>
        <p:blipFill>
          <a:blip r:embed="rId4" cstate="screen"/>
          <a:srcRect/>
          <a:stretch>
            <a:fillRect/>
          </a:stretch>
        </p:blipFill>
        <p:spPr>
          <a:xfrm>
            <a:off x="3393663" y="1779806"/>
            <a:ext cx="2080985" cy="1375795"/>
          </a:xfrm>
          <a:prstGeom prst="rect">
            <a:avLst/>
          </a:prstGeom>
          <a:ln>
            <a:solidFill>
              <a:schemeClr val="tx1"/>
            </a:solidFill>
          </a:ln>
          <a:effectLst>
            <a:outerShdw blurRad="50800" dist="101600" dir="2700000" algn="tl" rotWithShape="0">
              <a:prstClr val="black">
                <a:alpha val="40000"/>
              </a:prstClr>
            </a:outerShdw>
          </a:effectLst>
        </p:spPr>
      </p:pic>
      <p:pic>
        <p:nvPicPr>
          <p:cNvPr id="6" name="Picture 5" descr="IMG_20220406_110742097.jpg"/>
          <p:cNvPicPr>
            <a:picLocks noChangeAspect="1"/>
          </p:cNvPicPr>
          <p:nvPr/>
        </p:nvPicPr>
        <p:blipFill>
          <a:blip r:embed="rId5" cstate="screen"/>
          <a:srcRect/>
          <a:stretch>
            <a:fillRect/>
          </a:stretch>
        </p:blipFill>
        <p:spPr>
          <a:xfrm>
            <a:off x="404038" y="1803785"/>
            <a:ext cx="2592107" cy="1577368"/>
          </a:xfrm>
          <a:prstGeom prst="rect">
            <a:avLst/>
          </a:prstGeom>
          <a:ln>
            <a:solidFill>
              <a:schemeClr val="tx1"/>
            </a:solidFill>
          </a:ln>
          <a:effectLst>
            <a:outerShdw blurRad="50800" dist="101600" dir="2700000" algn="tl" rotWithShape="0">
              <a:prstClr val="black">
                <a:alpha val="40000"/>
              </a:prstClr>
            </a:outerShdw>
          </a:effectLst>
        </p:spPr>
      </p:pic>
      <p:pic>
        <p:nvPicPr>
          <p:cNvPr id="7" name="Picture 6" descr="IMG_20220406_110801625.jpg"/>
          <p:cNvPicPr>
            <a:picLocks noChangeAspect="1"/>
          </p:cNvPicPr>
          <p:nvPr/>
        </p:nvPicPr>
        <p:blipFill>
          <a:blip r:embed="rId6" cstate="screen"/>
          <a:srcRect/>
          <a:stretch>
            <a:fillRect/>
          </a:stretch>
        </p:blipFill>
        <p:spPr>
          <a:xfrm>
            <a:off x="403703" y="5319425"/>
            <a:ext cx="2589284" cy="1323159"/>
          </a:xfrm>
          <a:prstGeom prst="rect">
            <a:avLst/>
          </a:prstGeom>
          <a:ln>
            <a:solidFill>
              <a:schemeClr val="tx1"/>
            </a:solidFill>
          </a:ln>
          <a:effectLst>
            <a:outerShdw blurRad="50800" dist="101600" dir="2700000" algn="tl" rotWithShape="0">
              <a:prstClr val="black">
                <a:alpha val="40000"/>
              </a:prstClr>
            </a:outerShdw>
          </a:effectLst>
        </p:spPr>
      </p:pic>
      <p:pic>
        <p:nvPicPr>
          <p:cNvPr id="8" name="Picture 7" descr="IMG_20220406_110811391.jpg"/>
          <p:cNvPicPr>
            <a:picLocks noChangeAspect="1"/>
          </p:cNvPicPr>
          <p:nvPr/>
        </p:nvPicPr>
        <p:blipFill>
          <a:blip r:embed="rId7" cstate="screen"/>
          <a:srcRect/>
          <a:stretch>
            <a:fillRect/>
          </a:stretch>
        </p:blipFill>
        <p:spPr>
          <a:xfrm>
            <a:off x="6395109" y="5274269"/>
            <a:ext cx="2259794" cy="1368316"/>
          </a:xfrm>
          <a:prstGeom prst="rect">
            <a:avLst/>
          </a:prstGeom>
          <a:ln>
            <a:solidFill>
              <a:schemeClr val="tx1"/>
            </a:solidFill>
          </a:ln>
          <a:effectLst>
            <a:outerShdw blurRad="50800" dist="101600" dir="2700000" algn="tl" rotWithShape="0">
              <a:prstClr val="black">
                <a:alpha val="40000"/>
              </a:prstClr>
            </a:outerShdw>
          </a:effectLst>
        </p:spPr>
      </p:pic>
      <p:pic>
        <p:nvPicPr>
          <p:cNvPr id="2" name="Picture 2" descr="C:\Users\Home\Pictures\village\IMG_2510.JPG"/>
          <p:cNvPicPr>
            <a:picLocks noChangeAspect="1" noChangeArrowheads="1"/>
          </p:cNvPicPr>
          <p:nvPr/>
        </p:nvPicPr>
        <p:blipFill>
          <a:blip r:embed="rId8" cstate="screen"/>
          <a:srcRect/>
          <a:stretch>
            <a:fillRect/>
          </a:stretch>
        </p:blipFill>
        <p:spPr bwMode="auto">
          <a:xfrm>
            <a:off x="5946771" y="1814393"/>
            <a:ext cx="2708132" cy="1666544"/>
          </a:xfrm>
          <a:prstGeom prst="rect">
            <a:avLst/>
          </a:prstGeom>
          <a:noFill/>
          <a:ln>
            <a:solidFill>
              <a:schemeClr val="tx1"/>
            </a:solidFill>
          </a:ln>
          <a:effectLst>
            <a:outerShdw blurRad="50800" dist="101600" dir="2700000" algn="tl" rotWithShape="0">
              <a:prstClr val="black">
                <a:alpha val="40000"/>
              </a:prstClr>
            </a:outerShdw>
          </a:effectLst>
        </p:spPr>
      </p:pic>
      <p:pic>
        <p:nvPicPr>
          <p:cNvPr id="9" name="Picture 8" descr="IMG_20220406_110822181_HDR.jpg"/>
          <p:cNvPicPr>
            <a:picLocks noChangeAspect="1"/>
          </p:cNvPicPr>
          <p:nvPr/>
        </p:nvPicPr>
        <p:blipFill>
          <a:blip r:embed="rId9" cstate="screen"/>
          <a:srcRect/>
          <a:stretch>
            <a:fillRect/>
          </a:stretch>
        </p:blipFill>
        <p:spPr>
          <a:xfrm>
            <a:off x="3401207" y="3333751"/>
            <a:ext cx="4000565" cy="2025908"/>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956288"/>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New Playing field equipment</a:t>
            </a:r>
          </a:p>
          <a:p>
            <a:pPr algn="just" eaLnBrk="1" hangingPunct="1">
              <a:spcBef>
                <a:spcPts val="1200"/>
              </a:spcBef>
              <a:buClr>
                <a:srgbClr val="9933FF"/>
              </a:buClr>
              <a:buSzPct val="100000"/>
              <a:defRPr/>
            </a:pPr>
            <a:r>
              <a:rPr lang="en-GB" altLang="en-US" dirty="0" smtClean="0">
                <a:solidFill>
                  <a:schemeClr val="tx1"/>
                </a:solidFill>
                <a:latin typeface="Century Gothic" panose="020B0502020202020204" pitchFamily="34" charset="0"/>
              </a:rPr>
              <a:t>Last summer the PC ordered 3 new items of play equipment....</a:t>
            </a:r>
          </a:p>
        </p:txBody>
      </p:sp>
      <p:sp>
        <p:nvSpPr>
          <p:cNvPr id="8" name="TextBox 7"/>
          <p:cNvSpPr txBox="1"/>
          <p:nvPr/>
        </p:nvSpPr>
        <p:spPr>
          <a:xfrm>
            <a:off x="435734" y="3854818"/>
            <a:ext cx="3515164" cy="584775"/>
          </a:xfrm>
          <a:prstGeom prst="rect">
            <a:avLst/>
          </a:prstGeom>
          <a:noFill/>
        </p:spPr>
        <p:txBody>
          <a:bodyPr wrap="square" rtlCol="0">
            <a:spAutoFit/>
          </a:bodyPr>
          <a:lstStyle/>
          <a:p>
            <a:r>
              <a:rPr lang="en-GB" sz="1600" dirty="0" smtClean="0">
                <a:solidFill>
                  <a:schemeClr val="tx1"/>
                </a:solidFill>
                <a:latin typeface="Century Gothic" pitchFamily="34" charset="0"/>
              </a:rPr>
              <a:t>‘</a:t>
            </a:r>
            <a:r>
              <a:rPr lang="en-GB" sz="1600" dirty="0" err="1" smtClean="0">
                <a:solidFill>
                  <a:schemeClr val="tx1"/>
                </a:solidFill>
                <a:latin typeface="Century Gothic" pitchFamily="34" charset="0"/>
              </a:rPr>
              <a:t>Spacenet</a:t>
            </a:r>
            <a:r>
              <a:rPr lang="en-GB" sz="1600" dirty="0" smtClean="0">
                <a:solidFill>
                  <a:schemeClr val="tx1"/>
                </a:solidFill>
                <a:latin typeface="Century Gothic" pitchFamily="34" charset="0"/>
              </a:rPr>
              <a:t>’ -</a:t>
            </a:r>
          </a:p>
          <a:p>
            <a:r>
              <a:rPr lang="en-GB" sz="1600" dirty="0" smtClean="0">
                <a:solidFill>
                  <a:schemeClr val="tx1"/>
                </a:solidFill>
                <a:latin typeface="Century Gothic" pitchFamily="34" charset="0"/>
              </a:rPr>
              <a:t>a large climbing challenge</a:t>
            </a:r>
            <a:endParaRPr lang="en-GB" sz="1600" dirty="0">
              <a:solidFill>
                <a:schemeClr val="tx1"/>
              </a:solidFill>
              <a:latin typeface="Century Gothic" pitchFamily="34" charset="0"/>
            </a:endParaRPr>
          </a:p>
        </p:txBody>
      </p:sp>
      <p:sp>
        <p:nvSpPr>
          <p:cNvPr id="9" name="TextBox 8"/>
          <p:cNvSpPr txBox="1"/>
          <p:nvPr/>
        </p:nvSpPr>
        <p:spPr>
          <a:xfrm>
            <a:off x="5279366" y="3852210"/>
            <a:ext cx="3424687" cy="584775"/>
          </a:xfrm>
          <a:prstGeom prst="rect">
            <a:avLst/>
          </a:prstGeom>
          <a:noFill/>
        </p:spPr>
        <p:txBody>
          <a:bodyPr wrap="square" rtlCol="0">
            <a:spAutoFit/>
          </a:bodyPr>
          <a:lstStyle/>
          <a:p>
            <a:r>
              <a:rPr lang="en-GB" sz="1600" dirty="0" smtClean="0">
                <a:solidFill>
                  <a:schemeClr val="tx1"/>
                </a:solidFill>
                <a:latin typeface="Century Gothic" pitchFamily="34" charset="0"/>
              </a:rPr>
              <a:t>Basket swing – </a:t>
            </a:r>
          </a:p>
          <a:p>
            <a:r>
              <a:rPr lang="en-GB" sz="1600" dirty="0" smtClean="0">
                <a:solidFill>
                  <a:schemeClr val="tx1"/>
                </a:solidFill>
                <a:latin typeface="Century Gothic" pitchFamily="34" charset="0"/>
              </a:rPr>
              <a:t>suitable for children of all ages </a:t>
            </a:r>
            <a:endParaRPr lang="en-GB" sz="1600" dirty="0">
              <a:solidFill>
                <a:schemeClr val="tx1"/>
              </a:solidFill>
              <a:latin typeface="Century Gothic" pitchFamily="34" charset="0"/>
            </a:endParaRPr>
          </a:p>
        </p:txBody>
      </p:sp>
      <p:sp>
        <p:nvSpPr>
          <p:cNvPr id="10" name="TextBox 9"/>
          <p:cNvSpPr txBox="1"/>
          <p:nvPr/>
        </p:nvSpPr>
        <p:spPr>
          <a:xfrm>
            <a:off x="4923009" y="5254903"/>
            <a:ext cx="2612067" cy="830997"/>
          </a:xfrm>
          <a:prstGeom prst="rect">
            <a:avLst/>
          </a:prstGeom>
          <a:noFill/>
        </p:spPr>
        <p:txBody>
          <a:bodyPr wrap="square" rtlCol="0">
            <a:spAutoFit/>
          </a:bodyPr>
          <a:lstStyle/>
          <a:p>
            <a:r>
              <a:rPr lang="en-GB" sz="1600" dirty="0" smtClean="0">
                <a:solidFill>
                  <a:schemeClr val="tx1"/>
                </a:solidFill>
                <a:latin typeface="Century Gothic" pitchFamily="34" charset="0"/>
              </a:rPr>
              <a:t>Inclusive roundabout -  suitable for children with disabilities</a:t>
            </a:r>
            <a:endParaRPr lang="en-GB" sz="1600" dirty="0">
              <a:solidFill>
                <a:schemeClr val="tx1"/>
              </a:solidFill>
              <a:latin typeface="Century Gothic" pitchFamily="34" charset="0"/>
            </a:endParaRPr>
          </a:p>
        </p:txBody>
      </p:sp>
      <p:pic>
        <p:nvPicPr>
          <p:cNvPr id="1026" name="Picture 2" descr="C:\Users\Public\Pictures\Platinum Jubilee event at playing field\10.Jubilee 2022..jpg"/>
          <p:cNvPicPr>
            <a:picLocks noChangeAspect="1" noChangeArrowheads="1"/>
          </p:cNvPicPr>
          <p:nvPr/>
        </p:nvPicPr>
        <p:blipFill>
          <a:blip r:embed="rId3" cstate="screen"/>
          <a:srcRect/>
          <a:stretch>
            <a:fillRect/>
          </a:stretch>
        </p:blipFill>
        <p:spPr bwMode="auto">
          <a:xfrm>
            <a:off x="1574199" y="4504110"/>
            <a:ext cx="3218960" cy="2146855"/>
          </a:xfrm>
          <a:prstGeom prst="rect">
            <a:avLst/>
          </a:prstGeom>
          <a:noFill/>
          <a:ln>
            <a:solidFill>
              <a:schemeClr val="tx1"/>
            </a:solidFill>
          </a:ln>
          <a:effectLst>
            <a:outerShdw blurRad="50800" dist="101600" dir="2700000" algn="tl" rotWithShape="0">
              <a:prstClr val="black">
                <a:alpha val="40000"/>
              </a:prstClr>
            </a:outerShdw>
          </a:effectLst>
        </p:spPr>
      </p:pic>
      <p:pic>
        <p:nvPicPr>
          <p:cNvPr id="11" name="Picture 10" descr="12.Jubilee 2022..jpg"/>
          <p:cNvPicPr>
            <a:picLocks noChangeAspect="1"/>
          </p:cNvPicPr>
          <p:nvPr/>
        </p:nvPicPr>
        <p:blipFill>
          <a:blip r:embed="rId4" cstate="screen"/>
          <a:stretch>
            <a:fillRect/>
          </a:stretch>
        </p:blipFill>
        <p:spPr>
          <a:xfrm>
            <a:off x="5189767" y="1519587"/>
            <a:ext cx="3415516" cy="2275812"/>
          </a:xfrm>
          <a:prstGeom prst="rect">
            <a:avLst/>
          </a:prstGeom>
          <a:ln>
            <a:solidFill>
              <a:schemeClr val="tx1"/>
            </a:solidFill>
          </a:ln>
          <a:effectLst>
            <a:outerShdw blurRad="50800" dist="101600" dir="2700000" algn="tl" rotWithShape="0">
              <a:prstClr val="black">
                <a:alpha val="40000"/>
              </a:prstClr>
            </a:outerShdw>
          </a:effectLst>
        </p:spPr>
      </p:pic>
      <p:pic>
        <p:nvPicPr>
          <p:cNvPr id="13" name="Picture 12" descr="13.Jubilee 2022..jpg"/>
          <p:cNvPicPr>
            <a:picLocks noChangeAspect="1"/>
          </p:cNvPicPr>
          <p:nvPr/>
        </p:nvPicPr>
        <p:blipFill>
          <a:blip r:embed="rId5" cstate="screen"/>
          <a:stretch>
            <a:fillRect/>
          </a:stretch>
        </p:blipFill>
        <p:spPr>
          <a:xfrm>
            <a:off x="395629" y="1541723"/>
            <a:ext cx="3415516" cy="2277610"/>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171034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Maintenance Work on Play Equipment</a:t>
            </a:r>
          </a:p>
          <a:p>
            <a:pPr algn="just" eaLnBrk="1" hangingPunct="1">
              <a:spcBef>
                <a:spcPts val="600"/>
              </a:spcBef>
              <a:buClr>
                <a:srgbClr val="9933FF"/>
              </a:buClr>
              <a:buSzPct val="100000"/>
              <a:defRPr/>
            </a:pPr>
            <a:r>
              <a:rPr lang="en-GB" altLang="en-US" dirty="0" smtClean="0">
                <a:solidFill>
                  <a:schemeClr val="tx1"/>
                </a:solidFill>
                <a:latin typeface="Century Gothic" panose="020B0502020202020204" pitchFamily="34" charset="0"/>
              </a:rPr>
              <a:t>As part of the Parish Council’s ongoing inspections of the play equipment, the safety surface at the base of the seesaw was found to be in need of re-laying, as some of the tiles were coming adrift. The Parish Council engaged the local company, </a:t>
            </a:r>
            <a:r>
              <a:rPr lang="en-GB" altLang="en-US" dirty="0" err="1" smtClean="0">
                <a:solidFill>
                  <a:schemeClr val="tx1"/>
                </a:solidFill>
                <a:latin typeface="Century Gothic" panose="020B0502020202020204" pitchFamily="34" charset="0"/>
              </a:rPr>
              <a:t>PlayQuip</a:t>
            </a:r>
            <a:r>
              <a:rPr lang="en-GB" altLang="en-US" dirty="0" smtClean="0">
                <a:solidFill>
                  <a:schemeClr val="tx1"/>
                </a:solidFill>
                <a:latin typeface="Century Gothic" panose="020B0502020202020204" pitchFamily="34" charset="0"/>
              </a:rPr>
              <a:t>, to fix the problem. ....</a:t>
            </a:r>
          </a:p>
        </p:txBody>
      </p:sp>
      <p:sp>
        <p:nvSpPr>
          <p:cNvPr id="8" name="TextBox 7"/>
          <p:cNvSpPr txBox="1"/>
          <p:nvPr/>
        </p:nvSpPr>
        <p:spPr>
          <a:xfrm>
            <a:off x="4656856" y="3944679"/>
            <a:ext cx="2137345" cy="338554"/>
          </a:xfrm>
          <a:prstGeom prst="rect">
            <a:avLst/>
          </a:prstGeom>
          <a:noFill/>
        </p:spPr>
        <p:txBody>
          <a:bodyPr wrap="square" rtlCol="0">
            <a:spAutoFit/>
          </a:bodyPr>
          <a:lstStyle/>
          <a:p>
            <a:r>
              <a:rPr lang="en-GB" sz="1600" dirty="0" smtClean="0">
                <a:solidFill>
                  <a:schemeClr val="tx1"/>
                </a:solidFill>
                <a:latin typeface="Century Gothic" pitchFamily="34" charset="0"/>
              </a:rPr>
              <a:t>Re-laying the tiles </a:t>
            </a:r>
            <a:endParaRPr lang="en-GB" sz="1600" dirty="0">
              <a:solidFill>
                <a:schemeClr val="tx1"/>
              </a:solidFill>
              <a:latin typeface="Century Gothic" pitchFamily="34" charset="0"/>
            </a:endParaRPr>
          </a:p>
        </p:txBody>
      </p:sp>
      <p:sp>
        <p:nvSpPr>
          <p:cNvPr id="9" name="TextBox 8"/>
          <p:cNvSpPr txBox="1"/>
          <p:nvPr/>
        </p:nvSpPr>
        <p:spPr>
          <a:xfrm>
            <a:off x="4646424" y="6158508"/>
            <a:ext cx="4061638" cy="584775"/>
          </a:xfrm>
          <a:prstGeom prst="rect">
            <a:avLst/>
          </a:prstGeom>
          <a:noFill/>
        </p:spPr>
        <p:txBody>
          <a:bodyPr wrap="square" rtlCol="0">
            <a:spAutoFit/>
          </a:bodyPr>
          <a:lstStyle/>
          <a:p>
            <a:r>
              <a:rPr lang="en-GB" sz="1600" dirty="0" smtClean="0">
                <a:solidFill>
                  <a:schemeClr val="tx1"/>
                </a:solidFill>
                <a:latin typeface="Century Gothic" pitchFamily="34" charset="0"/>
              </a:rPr>
              <a:t>The completed work, the concrete perimeter is under a thin layer of earth </a:t>
            </a:r>
          </a:p>
        </p:txBody>
      </p:sp>
      <p:sp>
        <p:nvSpPr>
          <p:cNvPr id="10" name="TextBox 9"/>
          <p:cNvSpPr txBox="1"/>
          <p:nvPr/>
        </p:nvSpPr>
        <p:spPr>
          <a:xfrm>
            <a:off x="372274" y="4989089"/>
            <a:ext cx="3264060" cy="584775"/>
          </a:xfrm>
          <a:prstGeom prst="rect">
            <a:avLst/>
          </a:prstGeom>
          <a:noFill/>
        </p:spPr>
        <p:txBody>
          <a:bodyPr wrap="square" rtlCol="0">
            <a:spAutoFit/>
          </a:bodyPr>
          <a:lstStyle/>
          <a:p>
            <a:r>
              <a:rPr lang="en-GB" sz="1600" dirty="0" smtClean="0">
                <a:solidFill>
                  <a:schemeClr val="tx1"/>
                </a:solidFill>
                <a:latin typeface="Century Gothic" pitchFamily="34" charset="0"/>
              </a:rPr>
              <a:t>Gaps had appeared between the tiles </a:t>
            </a:r>
            <a:endParaRPr lang="en-GB" sz="1600" dirty="0">
              <a:solidFill>
                <a:schemeClr val="tx1"/>
              </a:solidFill>
              <a:latin typeface="Century Gothic" pitchFamily="34" charset="0"/>
            </a:endParaRPr>
          </a:p>
        </p:txBody>
      </p:sp>
      <p:pic>
        <p:nvPicPr>
          <p:cNvPr id="72706" name="Picture 2"/>
          <p:cNvPicPr>
            <a:picLocks noChangeAspect="1" noChangeArrowheads="1"/>
          </p:cNvPicPr>
          <p:nvPr/>
        </p:nvPicPr>
        <p:blipFill>
          <a:blip r:embed="rId3" cstate="screen"/>
          <a:srcRect/>
          <a:stretch>
            <a:fillRect/>
          </a:stretch>
        </p:blipFill>
        <p:spPr bwMode="auto">
          <a:xfrm>
            <a:off x="4754981" y="2285999"/>
            <a:ext cx="3931819" cy="1637415"/>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72707" name="Picture 3"/>
          <p:cNvPicPr>
            <a:picLocks noChangeAspect="1" noChangeArrowheads="1"/>
          </p:cNvPicPr>
          <p:nvPr/>
        </p:nvPicPr>
        <p:blipFill>
          <a:blip r:embed="rId4" cstate="screen"/>
          <a:srcRect/>
          <a:stretch>
            <a:fillRect/>
          </a:stretch>
        </p:blipFill>
        <p:spPr bwMode="auto">
          <a:xfrm>
            <a:off x="4755811" y="4423145"/>
            <a:ext cx="3958361" cy="1701209"/>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pic>
        <p:nvPicPr>
          <p:cNvPr id="72708" name="Picture 4"/>
          <p:cNvPicPr>
            <a:picLocks noChangeAspect="1" noChangeArrowheads="1"/>
          </p:cNvPicPr>
          <p:nvPr/>
        </p:nvPicPr>
        <p:blipFill>
          <a:blip r:embed="rId5" cstate="screen"/>
          <a:srcRect/>
          <a:stretch>
            <a:fillRect/>
          </a:stretch>
        </p:blipFill>
        <p:spPr bwMode="auto">
          <a:xfrm>
            <a:off x="404037" y="2382789"/>
            <a:ext cx="3221666" cy="2540085"/>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1633397"/>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Queen’s Platinum Jubilee Picnic (June 2022)</a:t>
            </a:r>
            <a:endParaRPr lang="en-GB" altLang="en-US" sz="2800" b="1" dirty="0">
              <a:solidFill>
                <a:srgbClr val="C00000"/>
              </a:solidFill>
              <a:latin typeface="Century Gothic" panose="020B0502020202020204" pitchFamily="34" charset="0"/>
            </a:endParaRPr>
          </a:p>
          <a:p>
            <a:pPr marL="180975" indent="-180975" eaLnBrk="1" hangingPunct="1">
              <a:buClr>
                <a:srgbClr val="9933FF"/>
              </a:buClr>
              <a:buSzPct val="100000"/>
              <a:defRPr/>
            </a:pPr>
            <a:endParaRPr lang="en-GB" altLang="en-US" dirty="0" smtClean="0">
              <a:solidFill>
                <a:srgbClr val="000000"/>
              </a:solidFill>
              <a:latin typeface="Century Gothic" panose="020B0502020202020204" pitchFamily="34" charset="0"/>
            </a:endParaRPr>
          </a:p>
          <a:p>
            <a:pPr algn="just" eaLnBrk="1" hangingPunct="1">
              <a:buClr>
                <a:srgbClr val="9933FF"/>
              </a:buClr>
              <a:buSzPct val="100000"/>
              <a:defRPr/>
            </a:pPr>
            <a:r>
              <a:rPr lang="en-GB" altLang="en-US" dirty="0" smtClean="0">
                <a:solidFill>
                  <a:srgbClr val="000000"/>
                </a:solidFill>
                <a:latin typeface="Century Gothic" panose="020B0502020202020204" pitchFamily="34" charset="0"/>
              </a:rPr>
              <a:t>As part of the Queen’s Platinum Jubilee celebrations, and with the help of volunteers, </a:t>
            </a:r>
            <a:r>
              <a:rPr lang="en-GB" altLang="en-US" dirty="0" err="1" smtClean="0">
                <a:solidFill>
                  <a:srgbClr val="000000"/>
                </a:solidFill>
                <a:latin typeface="Century Gothic" panose="020B0502020202020204" pitchFamily="34" charset="0"/>
              </a:rPr>
              <a:t>Waldringfield</a:t>
            </a:r>
            <a:r>
              <a:rPr lang="en-GB" altLang="en-US" dirty="0" smtClean="0">
                <a:solidFill>
                  <a:srgbClr val="000000"/>
                </a:solidFill>
                <a:latin typeface="Century Gothic" panose="020B0502020202020204" pitchFamily="34" charset="0"/>
              </a:rPr>
              <a:t> Parish Council organised an event on the children’s playing field...</a:t>
            </a:r>
          </a:p>
        </p:txBody>
      </p:sp>
      <p:pic>
        <p:nvPicPr>
          <p:cNvPr id="5" name="Picture 4" descr="37Jubilee 2022..jpg"/>
          <p:cNvPicPr>
            <a:picLocks noChangeAspect="1"/>
          </p:cNvPicPr>
          <p:nvPr/>
        </p:nvPicPr>
        <p:blipFill>
          <a:blip r:embed="rId3" cstate="screen"/>
          <a:stretch>
            <a:fillRect/>
          </a:stretch>
        </p:blipFill>
        <p:spPr>
          <a:xfrm>
            <a:off x="3170031" y="4338081"/>
            <a:ext cx="2790314" cy="1860699"/>
          </a:xfrm>
          <a:prstGeom prst="rect">
            <a:avLst/>
          </a:prstGeom>
          <a:ln>
            <a:solidFill>
              <a:schemeClr val="tx1"/>
            </a:solidFill>
          </a:ln>
          <a:effectLst>
            <a:outerShdw blurRad="50800" dist="101600" dir="2700000" algn="tl" rotWithShape="0">
              <a:prstClr val="black">
                <a:alpha val="40000"/>
              </a:prstClr>
            </a:outerShdw>
          </a:effectLst>
        </p:spPr>
      </p:pic>
      <p:pic>
        <p:nvPicPr>
          <p:cNvPr id="7" name="Picture 6" descr="27a,Jubilee 2022..jpg"/>
          <p:cNvPicPr>
            <a:picLocks noChangeAspect="1"/>
          </p:cNvPicPr>
          <p:nvPr/>
        </p:nvPicPr>
        <p:blipFill>
          <a:blip r:embed="rId4" cstate="screen"/>
          <a:stretch>
            <a:fillRect/>
          </a:stretch>
        </p:blipFill>
        <p:spPr>
          <a:xfrm>
            <a:off x="6082558" y="4338081"/>
            <a:ext cx="2774367" cy="1850065"/>
          </a:xfrm>
          <a:prstGeom prst="rect">
            <a:avLst/>
          </a:prstGeom>
          <a:ln>
            <a:solidFill>
              <a:schemeClr val="tx1"/>
            </a:solidFill>
          </a:ln>
          <a:effectLst>
            <a:outerShdw blurRad="50800" dist="101600" dir="2700000" algn="tl" rotWithShape="0">
              <a:prstClr val="black">
                <a:alpha val="40000"/>
              </a:prstClr>
            </a:outerShdw>
          </a:effectLst>
        </p:spPr>
      </p:pic>
      <p:pic>
        <p:nvPicPr>
          <p:cNvPr id="8" name="Picture 7" descr="35.Jubilee 2022..jpg"/>
          <p:cNvPicPr>
            <a:picLocks noChangeAspect="1"/>
          </p:cNvPicPr>
          <p:nvPr/>
        </p:nvPicPr>
        <p:blipFill>
          <a:blip r:embed="rId5" cstate="screen"/>
          <a:stretch>
            <a:fillRect/>
          </a:stretch>
        </p:blipFill>
        <p:spPr>
          <a:xfrm>
            <a:off x="6103091" y="2251179"/>
            <a:ext cx="2749033" cy="1831723"/>
          </a:xfrm>
          <a:prstGeom prst="rect">
            <a:avLst/>
          </a:prstGeom>
          <a:ln>
            <a:solidFill>
              <a:schemeClr val="tx1"/>
            </a:solidFill>
          </a:ln>
          <a:effectLst>
            <a:outerShdw blurRad="50800" dist="101600" dir="2700000" algn="tl" rotWithShape="0">
              <a:prstClr val="black">
                <a:alpha val="40000"/>
              </a:prstClr>
            </a:outerShdw>
          </a:effectLst>
        </p:spPr>
      </p:pic>
      <p:pic>
        <p:nvPicPr>
          <p:cNvPr id="9" name="Picture 8" descr="39.ice cream van.jpg"/>
          <p:cNvPicPr>
            <a:picLocks noChangeAspect="1"/>
          </p:cNvPicPr>
          <p:nvPr/>
        </p:nvPicPr>
        <p:blipFill>
          <a:blip r:embed="rId6" cstate="screen"/>
          <a:stretch>
            <a:fillRect/>
          </a:stretch>
        </p:blipFill>
        <p:spPr>
          <a:xfrm>
            <a:off x="308338" y="2251179"/>
            <a:ext cx="2699029" cy="1799826"/>
          </a:xfrm>
          <a:prstGeom prst="rect">
            <a:avLst/>
          </a:prstGeom>
          <a:ln>
            <a:solidFill>
              <a:schemeClr val="tx1"/>
            </a:solidFill>
          </a:ln>
          <a:effectLst>
            <a:outerShdw blurRad="50800" dist="101600" dir="2700000" algn="tl" rotWithShape="0">
              <a:prstClr val="black">
                <a:alpha val="40000"/>
              </a:prstClr>
            </a:outerShdw>
          </a:effectLst>
        </p:spPr>
      </p:pic>
      <p:pic>
        <p:nvPicPr>
          <p:cNvPr id="6" name="Picture 5" descr="25a.Jubilee 2022..jpg"/>
          <p:cNvPicPr>
            <a:picLocks noChangeAspect="1"/>
          </p:cNvPicPr>
          <p:nvPr/>
        </p:nvPicPr>
        <p:blipFill>
          <a:blip r:embed="rId7" cstate="screen"/>
          <a:stretch>
            <a:fillRect/>
          </a:stretch>
        </p:blipFill>
        <p:spPr>
          <a:xfrm>
            <a:off x="3179674" y="2251179"/>
            <a:ext cx="2751110" cy="1834556"/>
          </a:xfrm>
          <a:prstGeom prst="rect">
            <a:avLst/>
          </a:prstGeom>
          <a:ln>
            <a:solidFill>
              <a:schemeClr val="tx1"/>
            </a:solidFill>
          </a:ln>
          <a:effectLst>
            <a:outerShdw blurRad="50800" dist="101600" dir="2700000" algn="tl" rotWithShape="0">
              <a:prstClr val="black">
                <a:alpha val="40000"/>
              </a:prstClr>
            </a:outerShdw>
          </a:effectLst>
        </p:spPr>
      </p:pic>
      <p:pic>
        <p:nvPicPr>
          <p:cNvPr id="10" name="Picture 9" descr="5.Jubilee 2022..jpg"/>
          <p:cNvPicPr>
            <a:picLocks noChangeAspect="1"/>
          </p:cNvPicPr>
          <p:nvPr/>
        </p:nvPicPr>
        <p:blipFill>
          <a:blip r:embed="rId8" cstate="screen"/>
          <a:stretch>
            <a:fillRect/>
          </a:stretch>
        </p:blipFill>
        <p:spPr>
          <a:xfrm>
            <a:off x="289391" y="4338081"/>
            <a:ext cx="2758427" cy="1839435"/>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Coronation Picnic...</a:t>
            </a:r>
            <a:endParaRPr lang="en-GB" altLang="en-US" sz="2800" b="1" dirty="0">
              <a:solidFill>
                <a:srgbClr val="C00000"/>
              </a:solidFill>
              <a:latin typeface="Century Gothic" panose="020B0502020202020204" pitchFamily="34" charset="0"/>
            </a:endParaRPr>
          </a:p>
        </p:txBody>
      </p:sp>
      <p:pic>
        <p:nvPicPr>
          <p:cNvPr id="11" name="Picture 10" descr="PinP.jpg"/>
          <p:cNvPicPr>
            <a:picLocks noChangeAspect="1"/>
          </p:cNvPicPr>
          <p:nvPr/>
        </p:nvPicPr>
        <p:blipFill>
          <a:blip r:embed="rId3" cstate="screen"/>
          <a:stretch>
            <a:fillRect/>
          </a:stretch>
        </p:blipFill>
        <p:spPr>
          <a:xfrm>
            <a:off x="4029742" y="492470"/>
            <a:ext cx="4593264" cy="6156929"/>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5624623" cy="1910396"/>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Waldringfield</a:t>
            </a:r>
            <a:r>
              <a:rPr lang="en-GB" altLang="en-US" sz="2800" b="1" dirty="0" smtClean="0">
                <a:solidFill>
                  <a:srgbClr val="C00000"/>
                </a:solidFill>
                <a:latin typeface="Century Gothic" panose="020B0502020202020204" pitchFamily="34" charset="0"/>
              </a:rPr>
              <a:t> Photo Post</a:t>
            </a:r>
            <a:endParaRPr lang="en-GB" altLang="en-US" dirty="0" smtClean="0">
              <a:solidFill>
                <a:srgbClr val="000000"/>
              </a:solidFill>
              <a:latin typeface="Century Gothic" panose="020B0502020202020204" pitchFamily="34" charset="0"/>
            </a:endParaRPr>
          </a:p>
          <a:p>
            <a:pPr algn="just" eaLnBrk="1" hangingPunct="1">
              <a:buClr>
                <a:srgbClr val="9933FF"/>
              </a:buClr>
              <a:buSzPct val="100000"/>
              <a:defRPr/>
            </a:pPr>
            <a:r>
              <a:rPr lang="en-GB" altLang="en-US" dirty="0" smtClean="0">
                <a:solidFill>
                  <a:srgbClr val="000000"/>
                </a:solidFill>
                <a:latin typeface="Century Gothic" panose="020B0502020202020204" pitchFamily="34" charset="0"/>
              </a:rPr>
              <a:t>The </a:t>
            </a:r>
            <a:r>
              <a:rPr lang="en-GB" altLang="en-US" dirty="0" err="1" smtClean="0">
                <a:solidFill>
                  <a:srgbClr val="000000"/>
                </a:solidFill>
                <a:latin typeface="Century Gothic" panose="020B0502020202020204" pitchFamily="34" charset="0"/>
              </a:rPr>
              <a:t>Waldringfield</a:t>
            </a:r>
            <a:r>
              <a:rPr lang="en-GB" altLang="en-US" dirty="0" smtClean="0">
                <a:solidFill>
                  <a:srgbClr val="000000"/>
                </a:solidFill>
                <a:latin typeface="Century Gothic" panose="020B0502020202020204" pitchFamily="34" charset="0"/>
              </a:rPr>
              <a:t> </a:t>
            </a:r>
            <a:r>
              <a:rPr lang="en-GB" altLang="en-US" dirty="0" err="1" smtClean="0">
                <a:solidFill>
                  <a:srgbClr val="000000"/>
                </a:solidFill>
                <a:latin typeface="Century Gothic" panose="020B0502020202020204" pitchFamily="34" charset="0"/>
              </a:rPr>
              <a:t>PhotoPost</a:t>
            </a:r>
            <a:r>
              <a:rPr lang="en-GB" altLang="en-US" dirty="0" smtClean="0">
                <a:solidFill>
                  <a:srgbClr val="000000"/>
                </a:solidFill>
                <a:latin typeface="Century Gothic" panose="020B0502020202020204" pitchFamily="34" charset="0"/>
              </a:rPr>
              <a:t> is part of a wider network of fixed-point photography sites around the Deben estuary and coast, supporting the monitoring and understanding of coastal change. </a:t>
            </a:r>
          </a:p>
        </p:txBody>
      </p:sp>
      <p:pic>
        <p:nvPicPr>
          <p:cNvPr id="11" name="Picture 10" descr="photopost.jpg"/>
          <p:cNvPicPr>
            <a:picLocks noChangeAspect="1"/>
          </p:cNvPicPr>
          <p:nvPr/>
        </p:nvPicPr>
        <p:blipFill>
          <a:blip r:embed="rId3" cstate="screen"/>
          <a:stretch>
            <a:fillRect/>
          </a:stretch>
        </p:blipFill>
        <p:spPr>
          <a:xfrm rot="5400000">
            <a:off x="5797629" y="927919"/>
            <a:ext cx="3338625" cy="2503516"/>
          </a:xfrm>
          <a:prstGeom prst="rect">
            <a:avLst/>
          </a:prstGeom>
          <a:ln>
            <a:solidFill>
              <a:schemeClr val="tx1"/>
            </a:solidFill>
          </a:ln>
          <a:effectLst>
            <a:outerShdw blurRad="50800" dist="101600" dir="2700000" algn="tl" rotWithShape="0">
              <a:prstClr val="black">
                <a:alpha val="40000"/>
              </a:prstClr>
            </a:outerShdw>
          </a:effectLst>
        </p:spPr>
      </p:pic>
      <p:pic>
        <p:nvPicPr>
          <p:cNvPr id="12" name="Picture 11" descr="pp_map.jpg"/>
          <p:cNvPicPr>
            <a:picLocks noChangeAspect="1"/>
          </p:cNvPicPr>
          <p:nvPr/>
        </p:nvPicPr>
        <p:blipFill>
          <a:blip r:embed="rId4" cstate="screen"/>
          <a:stretch>
            <a:fillRect/>
          </a:stretch>
        </p:blipFill>
        <p:spPr>
          <a:xfrm>
            <a:off x="2849526" y="2636871"/>
            <a:ext cx="3160332" cy="3588073"/>
          </a:xfrm>
          <a:prstGeom prst="rect">
            <a:avLst/>
          </a:prstGeom>
          <a:ln>
            <a:solidFill>
              <a:schemeClr val="tx1"/>
            </a:solidFill>
          </a:ln>
          <a:effectLst>
            <a:outerShdw blurRad="50800" dist="101600" dir="2700000" algn="tl" rotWithShape="0">
              <a:prstClr val="black">
                <a:alpha val="40000"/>
              </a:prstClr>
            </a:outerShdw>
          </a:effectLst>
        </p:spPr>
      </p:pic>
      <p:sp>
        <p:nvSpPr>
          <p:cNvPr id="2049" name="Rectangle 1"/>
          <p:cNvSpPr>
            <a:spLocks noChangeArrowheads="1"/>
          </p:cNvSpPr>
          <p:nvPr/>
        </p:nvSpPr>
        <p:spPr bwMode="auto">
          <a:xfrm>
            <a:off x="318973" y="2539546"/>
            <a:ext cx="247739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The Deben </a:t>
            </a:r>
            <a:r>
              <a:rPr kumimoji="0" lang="en-GB" b="0" i="0" u="none" strike="noStrike" cap="none" normalizeH="0" baseline="0" dirty="0" err="1" smtClean="0">
                <a:ln>
                  <a:noFill/>
                </a:ln>
                <a:solidFill>
                  <a:schemeClr val="tx1"/>
                </a:solidFill>
                <a:effectLst/>
                <a:latin typeface="Century Gothic" pitchFamily="34" charset="0"/>
                <a:ea typeface="Calibri" pitchFamily="34" charset="0"/>
                <a:cs typeface="Arial" pitchFamily="34" charset="0"/>
              </a:rPr>
              <a:t>PhotoPosts</a:t>
            </a:r>
            <a:r>
              <a:rPr kumimoji="0" lang="en-GB" b="0"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 project is a public and community monitoring enterprise involving the Deben Estuary Partnership, </a:t>
            </a:r>
            <a:r>
              <a:rPr kumimoji="0" lang="en-GB" b="0" i="0" u="none" strike="noStrike" cap="none" normalizeH="0" baseline="0" dirty="0" err="1" smtClean="0">
                <a:ln>
                  <a:noFill/>
                </a:ln>
                <a:solidFill>
                  <a:schemeClr val="tx1"/>
                </a:solidFill>
                <a:effectLst/>
                <a:latin typeface="Century Gothic" pitchFamily="34" charset="0"/>
                <a:ea typeface="Calibri" pitchFamily="34" charset="0"/>
                <a:cs typeface="Arial" pitchFamily="34" charset="0"/>
              </a:rPr>
              <a:t>Bawdsey</a:t>
            </a:r>
            <a:r>
              <a:rPr kumimoji="0" lang="en-GB" b="0"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 Parish Council, and coastal scientist Helene </a:t>
            </a:r>
            <a:r>
              <a:rPr kumimoji="0" lang="en-GB" b="0" i="0" u="none" strike="noStrike" cap="none" normalizeH="0" baseline="0" dirty="0" err="1" smtClean="0">
                <a:ln>
                  <a:noFill/>
                </a:ln>
                <a:solidFill>
                  <a:schemeClr val="tx1"/>
                </a:solidFill>
                <a:effectLst/>
                <a:latin typeface="Century Gothic" pitchFamily="34" charset="0"/>
                <a:ea typeface="Calibri" pitchFamily="34" charset="0"/>
                <a:cs typeface="Arial" pitchFamily="34" charset="0"/>
              </a:rPr>
              <a:t>Burningham</a:t>
            </a:r>
            <a:r>
              <a:rPr kumimoji="0" lang="en-GB" b="0" i="0" u="none" strike="noStrike" cap="none" normalizeH="0" baseline="0" dirty="0" smtClean="0">
                <a:ln>
                  <a:noFill/>
                </a:ln>
                <a:solidFill>
                  <a:schemeClr val="tx1"/>
                </a:solidFill>
                <a:effectLst/>
                <a:latin typeface="Century Gothic" pitchFamily="34" charset="0"/>
                <a:ea typeface="Calibri" pitchFamily="34" charset="0"/>
                <a:cs typeface="Arial" pitchFamily="34" charset="0"/>
              </a:rPr>
              <a:t> of UCL</a:t>
            </a:r>
            <a:r>
              <a:rPr kumimoji="0" lang="en-GB" b="0" i="0" u="none" strike="noStrike" cap="none" normalizeH="0" baseline="0" dirty="0" smtClean="0">
                <a:ln>
                  <a:noFill/>
                </a:ln>
                <a:solidFill>
                  <a:schemeClr val="tx1"/>
                </a:solidFill>
                <a:effectLst/>
                <a:latin typeface="Century Gothic" pitchFamily="34" charset="0"/>
                <a:cs typeface="Arial" pitchFamily="34" charset="0"/>
              </a:rPr>
              <a:t> </a:t>
            </a:r>
          </a:p>
        </p:txBody>
      </p:sp>
      <p:sp>
        <p:nvSpPr>
          <p:cNvPr id="13" name="Rectangle 12"/>
          <p:cNvSpPr/>
          <p:nvPr/>
        </p:nvSpPr>
        <p:spPr>
          <a:xfrm>
            <a:off x="6209414" y="4083753"/>
            <a:ext cx="2541180" cy="1754326"/>
          </a:xfrm>
          <a:prstGeom prst="rect">
            <a:avLst/>
          </a:prstGeom>
        </p:spPr>
        <p:txBody>
          <a:bodyPr wrap="square">
            <a:spAutoFit/>
          </a:bodyPr>
          <a:lstStyle/>
          <a:p>
            <a:r>
              <a:rPr lang="en-GB" dirty="0" smtClean="0">
                <a:solidFill>
                  <a:schemeClr val="tx1"/>
                </a:solidFill>
                <a:latin typeface="Century Gothic" pitchFamily="34" charset="0"/>
              </a:rPr>
              <a:t>The </a:t>
            </a:r>
            <a:r>
              <a:rPr lang="en-GB" dirty="0" err="1" smtClean="0">
                <a:solidFill>
                  <a:schemeClr val="tx1"/>
                </a:solidFill>
                <a:latin typeface="Century Gothic" pitchFamily="34" charset="0"/>
              </a:rPr>
              <a:t>PhotoPost</a:t>
            </a:r>
            <a:r>
              <a:rPr lang="en-GB" dirty="0" smtClean="0">
                <a:solidFill>
                  <a:schemeClr val="tx1"/>
                </a:solidFill>
                <a:latin typeface="Century Gothic" pitchFamily="34" charset="0"/>
              </a:rPr>
              <a:t> is located north of </a:t>
            </a:r>
            <a:r>
              <a:rPr lang="en-GB" dirty="0" err="1" smtClean="0">
                <a:solidFill>
                  <a:schemeClr val="tx1"/>
                </a:solidFill>
                <a:latin typeface="Century Gothic" pitchFamily="34" charset="0"/>
              </a:rPr>
              <a:t>Waldringfield</a:t>
            </a:r>
            <a:r>
              <a:rPr lang="en-GB" dirty="0" smtClean="0">
                <a:solidFill>
                  <a:schemeClr val="tx1"/>
                </a:solidFill>
                <a:latin typeface="Century Gothic" pitchFamily="34" charset="0"/>
              </a:rPr>
              <a:t> on the river wall, with a view over the Deben estuary</a:t>
            </a:r>
            <a:endParaRPr lang="en-GB" dirty="0">
              <a:solidFill>
                <a:schemeClr val="tx1"/>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325293" cy="4157165"/>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Warm Room &amp; Pantry Project</a:t>
            </a:r>
            <a:endParaRPr lang="en-GB" altLang="en-US" dirty="0" smtClean="0">
              <a:solidFill>
                <a:srgbClr val="000000"/>
              </a:solidFill>
              <a:latin typeface="Century Gothic" panose="020B0502020202020204" pitchFamily="34" charset="0"/>
            </a:endParaRPr>
          </a:p>
          <a:p>
            <a:pPr algn="just" eaLnBrk="1" hangingPunct="1">
              <a:buClr>
                <a:srgbClr val="9933FF"/>
              </a:buClr>
              <a:buSzPct val="100000"/>
              <a:defRPr/>
            </a:pPr>
            <a:endParaRPr lang="en-GB" altLang="en-US" dirty="0" smtClean="0">
              <a:solidFill>
                <a:srgbClr val="000000"/>
              </a:solidFill>
              <a:latin typeface="Century Gothic" panose="020B0502020202020204" pitchFamily="34" charset="0"/>
            </a:endParaRPr>
          </a:p>
          <a:p>
            <a:pPr algn="ctr" eaLnBrk="1" hangingPunct="1">
              <a:buClr>
                <a:srgbClr val="9933FF"/>
              </a:buClr>
              <a:buSzPct val="100000"/>
              <a:defRPr/>
            </a:pPr>
            <a:r>
              <a:rPr lang="en-GB" altLang="en-US" b="1" i="1" dirty="0" smtClean="0">
                <a:solidFill>
                  <a:srgbClr val="000000"/>
                </a:solidFill>
                <a:latin typeface="Century Gothic" panose="020B0502020202020204" pitchFamily="34" charset="0"/>
              </a:rPr>
              <a:t>Open every Wednesday afternoon in the Kennedy Room.</a:t>
            </a:r>
          </a:p>
          <a:p>
            <a:pPr algn="just" eaLnBrk="1" hangingPunct="1">
              <a:buClr>
                <a:srgbClr val="9933FF"/>
              </a:buClr>
              <a:buSzPct val="100000"/>
              <a:defRPr/>
            </a:pPr>
            <a:endParaRPr lang="en-GB" altLang="en-US" dirty="0" smtClean="0">
              <a:solidFill>
                <a:srgbClr val="000000"/>
              </a:solidFill>
              <a:latin typeface="Century Gothic" panose="020B0502020202020204" pitchFamily="34" charset="0"/>
            </a:endParaRPr>
          </a:p>
          <a:p>
            <a:pPr algn="just" eaLnBrk="1" hangingPunct="1">
              <a:spcAft>
                <a:spcPts val="1200"/>
              </a:spcAft>
              <a:buClr>
                <a:srgbClr val="9933FF"/>
              </a:buClr>
              <a:buSzPct val="100000"/>
              <a:defRPr/>
            </a:pPr>
            <a:r>
              <a:rPr lang="en-GB" altLang="en-US" dirty="0" smtClean="0">
                <a:solidFill>
                  <a:srgbClr val="000000"/>
                </a:solidFill>
                <a:latin typeface="Century Gothic" panose="020B0502020202020204" pitchFamily="34" charset="0"/>
              </a:rPr>
              <a:t>The Community Pantry is funded by the East Suffolk District Council "ease the squeeze" initiative.  It offers a selection of groceries, free of charge and is accessible Tuesday evenings in addition to Wednesday afternoons</a:t>
            </a:r>
            <a:r>
              <a:rPr lang="en-GB" altLang="en-US" dirty="0" smtClean="0">
                <a:solidFill>
                  <a:srgbClr val="000000"/>
                </a:solidFill>
                <a:latin typeface="Century Gothic" panose="020B0502020202020204" pitchFamily="34" charset="0"/>
              </a:rPr>
              <a:t>.</a:t>
            </a:r>
          </a:p>
          <a:p>
            <a:pPr algn="just" eaLnBrk="1" hangingPunct="1">
              <a:spcAft>
                <a:spcPts val="1200"/>
              </a:spcAft>
              <a:buClr>
                <a:srgbClr val="9933FF"/>
              </a:buClr>
              <a:buSzPct val="100000"/>
              <a:defRPr/>
            </a:pPr>
            <a:r>
              <a:rPr lang="en-GB" altLang="en-US" dirty="0" smtClean="0">
                <a:solidFill>
                  <a:srgbClr val="000000"/>
                </a:solidFill>
                <a:latin typeface="Century Gothic" panose="020B0502020202020204" pitchFamily="34" charset="0"/>
              </a:rPr>
              <a:t>On </a:t>
            </a:r>
            <a:r>
              <a:rPr lang="en-GB" altLang="en-US" dirty="0" smtClean="0">
                <a:solidFill>
                  <a:srgbClr val="000000"/>
                </a:solidFill>
                <a:latin typeface="Century Gothic" panose="020B0502020202020204" pitchFamily="34" charset="0"/>
              </a:rPr>
              <a:t>February 15th East Suffolk </a:t>
            </a:r>
            <a:r>
              <a:rPr lang="en-GB" altLang="en-US" dirty="0" smtClean="0">
                <a:solidFill>
                  <a:srgbClr val="000000"/>
                </a:solidFill>
                <a:latin typeface="Century Gothic" panose="020B0502020202020204" pitchFamily="34" charset="0"/>
              </a:rPr>
              <a:t>Citizens Advice </a:t>
            </a:r>
            <a:r>
              <a:rPr lang="en-GB" altLang="en-US" dirty="0" smtClean="0">
                <a:solidFill>
                  <a:srgbClr val="000000"/>
                </a:solidFill>
                <a:latin typeface="Century Gothic" panose="020B0502020202020204" pitchFamily="34" charset="0"/>
              </a:rPr>
              <a:t>will be providing a special </a:t>
            </a:r>
            <a:r>
              <a:rPr lang="en-GB" altLang="en-US" dirty="0" smtClean="0">
                <a:solidFill>
                  <a:srgbClr val="000000"/>
                </a:solidFill>
                <a:latin typeface="Century Gothic" panose="020B0502020202020204" pitchFamily="34" charset="0"/>
              </a:rPr>
              <a:t>one-off outreach session.</a:t>
            </a:r>
            <a:endParaRPr lang="en-GB" altLang="en-US" dirty="0" smtClean="0">
              <a:solidFill>
                <a:srgbClr val="000000"/>
              </a:solidFill>
              <a:latin typeface="Century Gothic" panose="020B0502020202020204" pitchFamily="34" charset="0"/>
            </a:endParaRPr>
          </a:p>
          <a:p>
            <a:pPr algn="just" eaLnBrk="1" hangingPunct="1">
              <a:spcAft>
                <a:spcPts val="1200"/>
              </a:spcAft>
              <a:buClr>
                <a:srgbClr val="9933FF"/>
              </a:buClr>
              <a:buSzPct val="100000"/>
              <a:defRPr/>
            </a:pPr>
            <a:r>
              <a:rPr lang="en-GB" altLang="en-US" dirty="0" smtClean="0">
                <a:solidFill>
                  <a:srgbClr val="000000"/>
                </a:solidFill>
                <a:latin typeface="Century Gothic" panose="020B0502020202020204" pitchFamily="34" charset="0"/>
              </a:rPr>
              <a:t> Many thanks to The </a:t>
            </a:r>
            <a:r>
              <a:rPr lang="en-GB" altLang="en-US" dirty="0" err="1" smtClean="0">
                <a:solidFill>
                  <a:srgbClr val="000000"/>
                </a:solidFill>
                <a:latin typeface="Century Gothic" panose="020B0502020202020204" pitchFamily="34" charset="0"/>
              </a:rPr>
              <a:t>Maybush</a:t>
            </a:r>
            <a:r>
              <a:rPr lang="en-GB" altLang="en-US" dirty="0" smtClean="0">
                <a:solidFill>
                  <a:srgbClr val="000000"/>
                </a:solidFill>
                <a:latin typeface="Century Gothic" panose="020B0502020202020204" pitchFamily="34" charset="0"/>
              </a:rPr>
              <a:t> for providing soup and rolls, Councillors Janet Elliot and Cathy </a:t>
            </a:r>
            <a:r>
              <a:rPr lang="en-GB" altLang="en-US" dirty="0" err="1" smtClean="0">
                <a:solidFill>
                  <a:srgbClr val="000000"/>
                </a:solidFill>
                <a:latin typeface="Century Gothic" panose="020B0502020202020204" pitchFamily="34" charset="0"/>
              </a:rPr>
              <a:t>Couchman</a:t>
            </a:r>
            <a:r>
              <a:rPr lang="en-GB" altLang="en-US" dirty="0" smtClean="0">
                <a:solidFill>
                  <a:srgbClr val="000000"/>
                </a:solidFill>
                <a:latin typeface="Century Gothic" panose="020B0502020202020204" pitchFamily="34" charset="0"/>
              </a:rPr>
              <a:t> for their hard work in organising these events, and to the 16 volunteers who have helped out at the sessions. </a:t>
            </a:r>
          </a:p>
        </p:txBody>
      </p:sp>
      <p:pic>
        <p:nvPicPr>
          <p:cNvPr id="3" name="Picture 2" descr="Ease-the-Squeeze-website.png"/>
          <p:cNvPicPr>
            <a:picLocks noChangeAspect="1"/>
          </p:cNvPicPr>
          <p:nvPr/>
        </p:nvPicPr>
        <p:blipFill>
          <a:blip r:embed="rId3" cstate="print"/>
          <a:srcRect t="13380" r="-110" b="15707"/>
          <a:stretch>
            <a:fillRect/>
          </a:stretch>
        </p:blipFill>
        <p:spPr>
          <a:xfrm>
            <a:off x="3157819" y="4890978"/>
            <a:ext cx="2668823" cy="1350334"/>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2652" y="523875"/>
            <a:ext cx="8601740" cy="4157165"/>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Designated Bathing Water Status</a:t>
            </a:r>
            <a:endParaRPr lang="en-GB" altLang="en-US" dirty="0" smtClean="0">
              <a:solidFill>
                <a:srgbClr val="000000"/>
              </a:solidFill>
              <a:latin typeface="Century Gothic" panose="020B0502020202020204" pitchFamily="34" charset="0"/>
            </a:endParaRPr>
          </a:p>
          <a:p>
            <a:pPr algn="just" eaLnBrk="1" hangingPunct="1">
              <a:spcBef>
                <a:spcPts val="600"/>
              </a:spcBef>
              <a:spcAft>
                <a:spcPts val="600"/>
              </a:spcAft>
              <a:buClr>
                <a:srgbClr val="9933FF"/>
              </a:buClr>
              <a:buSzPct val="100000"/>
              <a:defRPr/>
            </a:pPr>
            <a:r>
              <a:rPr lang="en-GB" altLang="en-US" dirty="0" smtClean="0">
                <a:solidFill>
                  <a:srgbClr val="000000"/>
                </a:solidFill>
                <a:latin typeface="Century Gothic" panose="020B0502020202020204" pitchFamily="34" charset="0"/>
              </a:rPr>
              <a:t>The River Deben at </a:t>
            </a:r>
            <a:r>
              <a:rPr lang="en-GB" altLang="en-US" dirty="0" err="1" smtClean="0">
                <a:solidFill>
                  <a:srgbClr val="000000"/>
                </a:solidFill>
                <a:latin typeface="Century Gothic" panose="020B0502020202020204" pitchFamily="34" charset="0"/>
              </a:rPr>
              <a:t>Waldringfield</a:t>
            </a:r>
            <a:r>
              <a:rPr lang="en-GB" altLang="en-US" dirty="0" smtClean="0">
                <a:solidFill>
                  <a:srgbClr val="000000"/>
                </a:solidFill>
                <a:latin typeface="Century Gothic" panose="020B0502020202020204" pitchFamily="34" charset="0"/>
              </a:rPr>
              <a:t> has been granted Designated Bathing Water status. This means the water will be monitored by the Environment Agency, which will take samples during the bathing season between 15</a:t>
            </a:r>
            <a:r>
              <a:rPr lang="en-GB" altLang="en-US" baseline="30000" dirty="0" smtClean="0">
                <a:solidFill>
                  <a:srgbClr val="000000"/>
                </a:solidFill>
                <a:latin typeface="Century Gothic" panose="020B0502020202020204" pitchFamily="34" charset="0"/>
              </a:rPr>
              <a:t>th</a:t>
            </a:r>
            <a:r>
              <a:rPr lang="en-GB" altLang="en-US" dirty="0" smtClean="0">
                <a:solidFill>
                  <a:srgbClr val="000000"/>
                </a:solidFill>
                <a:latin typeface="Century Gothic" panose="020B0502020202020204" pitchFamily="34" charset="0"/>
              </a:rPr>
              <a:t> May and 30</a:t>
            </a:r>
            <a:r>
              <a:rPr lang="en-GB" altLang="en-US" baseline="30000" dirty="0" smtClean="0">
                <a:solidFill>
                  <a:srgbClr val="000000"/>
                </a:solidFill>
                <a:latin typeface="Century Gothic" panose="020B0502020202020204" pitchFamily="34" charset="0"/>
              </a:rPr>
              <a:t>th</a:t>
            </a:r>
            <a:r>
              <a:rPr lang="en-GB" altLang="en-US" dirty="0" smtClean="0">
                <a:solidFill>
                  <a:srgbClr val="000000"/>
                </a:solidFill>
                <a:latin typeface="Century Gothic" panose="020B0502020202020204" pitchFamily="34" charset="0"/>
              </a:rPr>
              <a:t> September. The agency will then assess whether action is needed to cut pollution levels and will work with communities, farmers and water companies to improve water quality. </a:t>
            </a:r>
          </a:p>
          <a:p>
            <a:pPr algn="just" eaLnBrk="1" hangingPunct="1">
              <a:spcAft>
                <a:spcPts val="600"/>
              </a:spcAft>
              <a:buClr>
                <a:srgbClr val="9933FF"/>
              </a:buClr>
              <a:buSzPct val="100000"/>
              <a:defRPr/>
            </a:pPr>
            <a:r>
              <a:rPr lang="en-GB" altLang="en-US" dirty="0" smtClean="0">
                <a:solidFill>
                  <a:srgbClr val="000000"/>
                </a:solidFill>
                <a:latin typeface="Century Gothic" panose="020B0502020202020204" pitchFamily="34" charset="0"/>
              </a:rPr>
              <a:t>The consultation process for the bathing status application revealed 106 bathers used the </a:t>
            </a:r>
            <a:r>
              <a:rPr lang="en-GB" altLang="en-US" dirty="0" err="1" smtClean="0">
                <a:solidFill>
                  <a:srgbClr val="000000"/>
                </a:solidFill>
                <a:latin typeface="Century Gothic" panose="020B0502020202020204" pitchFamily="34" charset="0"/>
              </a:rPr>
              <a:t>Waldringfield</a:t>
            </a:r>
            <a:r>
              <a:rPr lang="en-GB" altLang="en-US" dirty="0" smtClean="0">
                <a:solidFill>
                  <a:srgbClr val="000000"/>
                </a:solidFill>
                <a:latin typeface="Century Gothic" panose="020B0502020202020204" pitchFamily="34" charset="0"/>
              </a:rPr>
              <a:t> section.</a:t>
            </a:r>
          </a:p>
          <a:p>
            <a:pPr algn="just" eaLnBrk="1" hangingPunct="1">
              <a:spcAft>
                <a:spcPts val="600"/>
              </a:spcAft>
              <a:buClr>
                <a:srgbClr val="9933FF"/>
              </a:buClr>
              <a:buSzPct val="100000"/>
              <a:defRPr/>
            </a:pPr>
            <a:r>
              <a:rPr lang="en-GB" altLang="en-US" dirty="0" err="1" smtClean="0">
                <a:solidFill>
                  <a:srgbClr val="000000"/>
                </a:solidFill>
                <a:latin typeface="Century Gothic" panose="020B0502020202020204" pitchFamily="34" charset="0"/>
              </a:rPr>
              <a:t>Waldringfield</a:t>
            </a:r>
            <a:r>
              <a:rPr lang="en-GB" altLang="en-US" dirty="0" smtClean="0">
                <a:solidFill>
                  <a:srgbClr val="000000"/>
                </a:solidFill>
                <a:latin typeface="Century Gothic" panose="020B0502020202020204" pitchFamily="34" charset="0"/>
              </a:rPr>
              <a:t> is only the third inland water site - and the first stretch of tidal estuary in the UK - to receive this bathing water status.</a:t>
            </a:r>
          </a:p>
          <a:p>
            <a:pPr algn="just" eaLnBrk="1" hangingPunct="1">
              <a:spcAft>
                <a:spcPts val="600"/>
              </a:spcAft>
              <a:buClr>
                <a:srgbClr val="9933FF"/>
              </a:buClr>
              <a:buSzPct val="100000"/>
              <a:defRPr/>
            </a:pPr>
            <a:r>
              <a:rPr lang="en-GB" altLang="en-US" dirty="0" smtClean="0">
                <a:solidFill>
                  <a:srgbClr val="000000"/>
                </a:solidFill>
                <a:latin typeface="Century Gothic" panose="020B0502020202020204" pitchFamily="34" charset="0"/>
              </a:rPr>
              <a:t>Many thanks to Ruth Leach and Caroline Page of </a:t>
            </a:r>
            <a:r>
              <a:rPr lang="en-GB" altLang="en-US" i="1" dirty="0" smtClean="0">
                <a:solidFill>
                  <a:srgbClr val="000000"/>
                </a:solidFill>
                <a:latin typeface="Century Gothic" panose="020B0502020202020204" pitchFamily="34" charset="0"/>
              </a:rPr>
              <a:t>Save the Deben </a:t>
            </a:r>
            <a:r>
              <a:rPr lang="en-GB" altLang="en-US" dirty="0" smtClean="0">
                <a:solidFill>
                  <a:srgbClr val="000000"/>
                </a:solidFill>
                <a:latin typeface="Century Gothic" panose="020B0502020202020204" pitchFamily="34" charset="0"/>
              </a:rPr>
              <a:t>for all their hard work.</a:t>
            </a:r>
          </a:p>
        </p:txBody>
      </p:sp>
      <p:pic>
        <p:nvPicPr>
          <p:cNvPr id="5" name="Picture 4" descr="d1007.jpg"/>
          <p:cNvPicPr>
            <a:picLocks noChangeAspect="1"/>
          </p:cNvPicPr>
          <p:nvPr/>
        </p:nvPicPr>
        <p:blipFill>
          <a:blip r:embed="rId3" cstate="screen"/>
          <a:stretch>
            <a:fillRect/>
          </a:stretch>
        </p:blipFill>
        <p:spPr>
          <a:xfrm>
            <a:off x="2902687" y="4506432"/>
            <a:ext cx="3019647" cy="2013098"/>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2652" y="523875"/>
            <a:ext cx="8601740" cy="2341283"/>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algn="ct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UNESCO World Heritage Status –  </a:t>
            </a:r>
          </a:p>
          <a:p>
            <a:pPr algn="ct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East Atlantic Flyway</a:t>
            </a:r>
            <a:endParaRPr lang="en-GB" altLang="en-US" dirty="0" smtClean="0">
              <a:solidFill>
                <a:srgbClr val="000000"/>
              </a:solidFill>
              <a:latin typeface="Century Gothic" panose="020B0502020202020204" pitchFamily="34" charset="0"/>
            </a:endParaRPr>
          </a:p>
          <a:p>
            <a:pPr algn="just" eaLnBrk="1" hangingPunct="1">
              <a:buClr>
                <a:srgbClr val="9933FF"/>
              </a:buClr>
              <a:buSzPct val="100000"/>
              <a:defRPr/>
            </a:pPr>
            <a:r>
              <a:rPr lang="en-GB" altLang="en-US" dirty="0" smtClean="0">
                <a:solidFill>
                  <a:srgbClr val="000000"/>
                </a:solidFill>
                <a:latin typeface="Century Gothic" panose="020B0502020202020204" pitchFamily="34" charset="0"/>
              </a:rPr>
              <a:t>The East Atlantic Flyway, an area covering some 800 miles, is one of seven sites to be put forward by the UK government to get the status. It is a migratory bird route over western parts of Europe including Yorkshire, Lincolnshire, Norfolk, Suffolk, Essex and Kent, joins the UK’s list in recognition of its vital importance to bird populations and wildlife. </a:t>
            </a:r>
          </a:p>
        </p:txBody>
      </p:sp>
      <p:pic>
        <p:nvPicPr>
          <p:cNvPr id="74754" name="Picture 2" descr="The route of the East Atlantic Flyway"/>
          <p:cNvPicPr>
            <a:picLocks noChangeAspect="1" noChangeArrowheads="1"/>
          </p:cNvPicPr>
          <p:nvPr/>
        </p:nvPicPr>
        <p:blipFill>
          <a:blip r:embed="rId3" cstate="screen"/>
          <a:srcRect/>
          <a:stretch>
            <a:fillRect/>
          </a:stretch>
        </p:blipFill>
        <p:spPr bwMode="auto">
          <a:xfrm>
            <a:off x="1501187" y="2966484"/>
            <a:ext cx="6026296" cy="3389792"/>
          </a:xfrm>
          <a:prstGeom prst="rect">
            <a:avLst/>
          </a:prstGeom>
          <a:noFill/>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12652" y="523875"/>
            <a:ext cx="8601740" cy="956288"/>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algn="ct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UNESCO World Heritage Status –  </a:t>
            </a:r>
          </a:p>
          <a:p>
            <a:pPr algn="ctr" eaLnBrk="1" hangingPunct="1">
              <a:buClr>
                <a:srgbClr val="9933FF"/>
              </a:buClr>
              <a:buSzPct val="100000"/>
              <a:buFont typeface="Century Gothic" panose="020B0502020202020204" pitchFamily="34" charset="0"/>
              <a:buNone/>
              <a:defRPr/>
            </a:pPr>
            <a:r>
              <a:rPr lang="en-GB" altLang="en-US" sz="2800" b="1" dirty="0" smtClean="0">
                <a:solidFill>
                  <a:srgbClr val="C00000"/>
                </a:solidFill>
                <a:latin typeface="Century Gothic" panose="020B0502020202020204" pitchFamily="34" charset="0"/>
              </a:rPr>
              <a:t>East Atlantic Flyway</a:t>
            </a:r>
            <a:endParaRPr lang="en-GB" altLang="en-US" dirty="0" smtClean="0">
              <a:solidFill>
                <a:srgbClr val="000000"/>
              </a:solidFill>
              <a:latin typeface="Century Gothic" panose="020B0502020202020204" pitchFamily="34" charset="0"/>
            </a:endParaRPr>
          </a:p>
        </p:txBody>
      </p:sp>
      <p:pic>
        <p:nvPicPr>
          <p:cNvPr id="5" name="Picture 4" descr="ecf-map_p4_852x479-1.jpg"/>
          <p:cNvPicPr>
            <a:picLocks noChangeAspect="1"/>
          </p:cNvPicPr>
          <p:nvPr/>
        </p:nvPicPr>
        <p:blipFill>
          <a:blip r:embed="rId3" cstate="screen"/>
          <a:stretch>
            <a:fillRect/>
          </a:stretch>
        </p:blipFill>
        <p:spPr>
          <a:xfrm>
            <a:off x="390030" y="1648046"/>
            <a:ext cx="8247409" cy="4646428"/>
          </a:xfrm>
          <a:prstGeom prst="rect">
            <a:avLst/>
          </a:prstGeom>
          <a:ln>
            <a:solidFill>
              <a:schemeClr val="tx1"/>
            </a:solidFill>
          </a:ln>
          <a:effectLst>
            <a:outerShdw blurRad="50800" dist="101600" dir="2700000" algn="tl" rotWithShape="0">
              <a:prstClr val="black">
                <a:alpha val="40000"/>
              </a:prstClr>
            </a:outerShdw>
          </a:effectLst>
        </p:spPr>
      </p:pic>
      <p:sp>
        <p:nvSpPr>
          <p:cNvPr id="6" name="Rectangle 5"/>
          <p:cNvSpPr/>
          <p:nvPr/>
        </p:nvSpPr>
        <p:spPr bwMode="auto">
          <a:xfrm>
            <a:off x="4837814" y="4423144"/>
            <a:ext cx="818707" cy="233916"/>
          </a:xfrm>
          <a:prstGeom prst="rect">
            <a:avLst/>
          </a:prstGeom>
          <a:noFill/>
          <a:ln w="1905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85750" y="479766"/>
            <a:ext cx="8280400" cy="525401"/>
          </a:xfrm>
          <a:prstGeom prst="rect">
            <a:avLst/>
          </a:prstGeom>
          <a:noFill/>
          <a:ln w="9525">
            <a:noFill/>
            <a:miter lim="800000"/>
            <a:headEnd/>
            <a:tailEnd/>
          </a:ln>
        </p:spPr>
        <p:txBody>
          <a:bodyPr lIns="90000" tIns="46800" rIns="90000" bIns="46800">
            <a:spAutoFit/>
          </a:bodyPr>
          <a:lstStyle/>
          <a:p>
            <a:pPr marL="2244725" indent="-2244725">
              <a:buClr>
                <a:srgbClr val="000000"/>
              </a:buClr>
              <a:buSzPct val="100000"/>
              <a:buFont typeface="Batang" pitchFamily="18" charset="-127"/>
              <a:buNone/>
              <a:tabLst>
                <a:tab pos="361950"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 pos="10329863" algn="l"/>
                <a:tab pos="10779125" algn="l"/>
                <a:tab pos="11228388" algn="l"/>
              </a:tabLst>
            </a:pPr>
            <a:r>
              <a:rPr lang="en-GB" altLang="en-US" sz="2800" b="1" dirty="0">
                <a:solidFill>
                  <a:srgbClr val="C00000"/>
                </a:solidFill>
                <a:latin typeface="Century Gothic" pitchFamily="34" charset="0"/>
              </a:rPr>
              <a:t>Members of the Parish </a:t>
            </a:r>
            <a:r>
              <a:rPr lang="en-GB" altLang="en-US" sz="2800" b="1" dirty="0" smtClean="0">
                <a:solidFill>
                  <a:srgbClr val="C00000"/>
                </a:solidFill>
                <a:latin typeface="Century Gothic" pitchFamily="34" charset="0"/>
              </a:rPr>
              <a:t>Council (up to 4</a:t>
            </a:r>
            <a:r>
              <a:rPr lang="en-GB" altLang="en-US" sz="2800" b="1" baseline="30000" dirty="0" smtClean="0">
                <a:solidFill>
                  <a:srgbClr val="C00000"/>
                </a:solidFill>
                <a:latin typeface="Century Gothic" pitchFamily="34" charset="0"/>
              </a:rPr>
              <a:t>th</a:t>
            </a:r>
            <a:r>
              <a:rPr lang="en-GB" altLang="en-US" sz="2800" b="1" dirty="0" smtClean="0">
                <a:solidFill>
                  <a:srgbClr val="C00000"/>
                </a:solidFill>
                <a:latin typeface="Century Gothic" pitchFamily="34" charset="0"/>
              </a:rPr>
              <a:t> May):</a:t>
            </a:r>
            <a:endParaRPr lang="en-GB" altLang="en-US" sz="2800" b="1" dirty="0">
              <a:solidFill>
                <a:srgbClr val="C00000"/>
              </a:solidFill>
              <a:latin typeface="Century Gothic" pitchFamily="34" charset="0"/>
            </a:endParaRPr>
          </a:p>
        </p:txBody>
      </p:sp>
      <p:graphicFrame>
        <p:nvGraphicFramePr>
          <p:cNvPr id="4280" name="Group 184"/>
          <p:cNvGraphicFramePr>
            <a:graphicFrameLocks noGrp="1"/>
          </p:cNvGraphicFramePr>
          <p:nvPr/>
        </p:nvGraphicFramePr>
        <p:xfrm>
          <a:off x="292100" y="989780"/>
          <a:ext cx="8589963" cy="2724755"/>
        </p:xfrm>
        <a:graphic>
          <a:graphicData uri="http://schemas.openxmlformats.org/drawingml/2006/table">
            <a:tbl>
              <a:tblPr/>
              <a:tblGrid>
                <a:gridCol w="2057695">
                  <a:extLst>
                    <a:ext uri="{9D8B030D-6E8A-4147-A177-3AD203B41FA5}"/>
                  </a:extLst>
                </a:gridCol>
                <a:gridCol w="6532268">
                  <a:extLst>
                    <a:ext uri="{9D8B030D-6E8A-4147-A177-3AD203B41FA5}"/>
                  </a:extLst>
                </a:gridCol>
              </a:tblGrid>
              <a:tr h="238347">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Ian Kay</a:t>
                      </a:r>
                    </a:p>
                  </a:txBody>
                  <a:tcPr marT="45731" marB="45731" horzOverflow="overflow">
                    <a:lnL cap="flat">
                      <a:noFill/>
                    </a:lnL>
                    <a:lnR>
                      <a:noFill/>
                    </a:lnR>
                    <a:lnT cap="fla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Chairman/Parish </a:t>
                      </a: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Liaison/WALGA/Emergency Planning/Notice </a:t>
                      </a: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Board - </a:t>
                      </a:r>
                      <a:r>
                        <a:rPr kumimoji="0" lang="en-GB" sz="1400" b="0" i="0" u="none" strike="noStrike" cap="none" normalizeH="0" baseline="0" dirty="0" err="1">
                          <a:ln>
                            <a:noFill/>
                          </a:ln>
                          <a:solidFill>
                            <a:srgbClr val="000000"/>
                          </a:solidFill>
                          <a:effectLst/>
                          <a:latin typeface="Century Gothic" pitchFamily="34" charset="0"/>
                          <a:ea typeface="SimSun" pitchFamily="2" charset="-122"/>
                          <a:cs typeface="Arial" charset="0"/>
                        </a:rPr>
                        <a:t>Waldringfield</a:t>
                      </a: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 Heath</a:t>
                      </a:r>
                    </a:p>
                  </a:txBody>
                  <a:tcPr marT="45731" marB="45731" anchor="ctr" horzOverflow="overflow">
                    <a:lnL>
                      <a:noFill/>
                    </a:lnL>
                    <a:lnR cap="flat">
                      <a:noFill/>
                    </a:lnR>
                    <a:lnT cap="flat">
                      <a:noFill/>
                    </a:lnT>
                    <a:lnB>
                      <a:noFill/>
                    </a:lnB>
                    <a:lnTlToBr>
                      <a:noFill/>
                    </a:lnTlToBr>
                    <a:lnBlToTr>
                      <a:noFill/>
                    </a:lnBlToTr>
                    <a:noFill/>
                  </a:tcPr>
                </a:tc>
                <a:extLst>
                  <a:ext uri="{0D108BD9-81ED-4DB2-BD59-A6C34878D82A}"/>
                </a:extLst>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Janet Elliot</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Vice Chair/Church Field Trust/Planning/SALC</a:t>
                      </a:r>
                      <a:endParaRPr kumimoji="0" lang="en-GB" sz="1400" b="0" i="1"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a:noFill/>
                    </a:lnL>
                    <a:lnR cap="flat">
                      <a:noFill/>
                    </a:lnR>
                    <a:lnT>
                      <a:noFill/>
                    </a:lnT>
                    <a:lnB>
                      <a:noFill/>
                    </a:lnB>
                    <a:lnTlToBr>
                      <a:noFill/>
                    </a:lnTlToBr>
                    <a:lnBlToTr>
                      <a:noFill/>
                    </a:lnBlToTr>
                    <a:noFill/>
                  </a:tcPr>
                </a:tc>
                <a:extLst>
                  <a:ext uri="{0D108BD9-81ED-4DB2-BD59-A6C34878D82A}"/>
                </a:extLst>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Colin Archer</a:t>
                      </a: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Tennis </a:t>
                      </a: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Court/Playing Field</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a:noFill/>
                    </a:lnL>
                    <a:lnR cap="flat">
                      <a:noFill/>
                    </a:lnR>
                    <a:lnT>
                      <a:noFill/>
                    </a:lnT>
                    <a:lnB>
                      <a:noFill/>
                    </a:lnB>
                    <a:lnTlToBr>
                      <a:noFill/>
                    </a:lnTlToBr>
                    <a:lnBlToTr>
                      <a:noFill/>
                    </a:lnBlToTr>
                    <a:noFill/>
                  </a:tcPr>
                </a:tc>
                <a:extLst>
                  <a:ext uri="{0D108BD9-81ED-4DB2-BD59-A6C34878D82A}"/>
                </a:extLst>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Serena Gold</a:t>
                      </a: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Footpaths/Fairway Committee/Church Field </a:t>
                      </a: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Trust/Planning/Beach</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a:noFill/>
                    </a:lnL>
                    <a:lnR cap="flat">
                      <a:noFill/>
                    </a:lnR>
                    <a:lnT>
                      <a:noFill/>
                    </a:lnT>
                    <a:lnB>
                      <a:noFill/>
                    </a:lnB>
                    <a:lnTlToBr>
                      <a:noFill/>
                    </a:lnTlToBr>
                    <a:lnBlToTr>
                      <a:noFill/>
                    </a:lnBlToTr>
                    <a:noFill/>
                  </a:tcPr>
                </a:tc>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Colin Reid</a:t>
                      </a: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Playing Field/Fairway Committee/SID Coordinator</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a:noFill/>
                    </a:lnL>
                    <a:lnR cap="flat">
                      <a:noFill/>
                    </a:lnR>
                    <a:lnT>
                      <a:noFill/>
                    </a:lnT>
                    <a:lnB>
                      <a:noFill/>
                    </a:lnB>
                    <a:lnTlToBr>
                      <a:noFill/>
                    </a:lnTlToBr>
                    <a:lnBlToTr>
                      <a:noFill/>
                    </a:lnBlToTr>
                    <a:noFill/>
                  </a:tcPr>
                </a:tc>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Sue Quick</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Beach/Climate and Biodiversity Coordinator/Emergency Planning Liaison</a:t>
                      </a:r>
                    </a:p>
                  </a:txBody>
                  <a:tcPr marT="45731" marB="45731" horzOverflow="overflow">
                    <a:lnL>
                      <a:noFill/>
                    </a:lnL>
                    <a:lnR cap="flat">
                      <a:noFill/>
                    </a:lnR>
                    <a:lnT>
                      <a:noFill/>
                    </a:lnT>
                    <a:lnB>
                      <a:noFill/>
                    </a:lnB>
                    <a:lnTlToBr>
                      <a:noFill/>
                    </a:lnTlToBr>
                    <a:lnBlToTr>
                      <a:noFill/>
                    </a:lnBlToTr>
                    <a:noFill/>
                  </a:tcPr>
                </a:tc>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Nigel Shore</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Village Hall/Website</a:t>
                      </a:r>
                    </a:p>
                  </a:txBody>
                  <a:tcPr marT="45731" marB="45731" horzOverflow="overflow">
                    <a:lnL>
                      <a:noFill/>
                    </a:lnL>
                    <a:lnR cap="flat">
                      <a:noFill/>
                    </a:lnR>
                    <a:lnT>
                      <a:noFill/>
                    </a:lnT>
                    <a:lnB>
                      <a:noFill/>
                    </a:lnB>
                    <a:lnTlToBr>
                      <a:noFill/>
                    </a:lnTlToBr>
                    <a:lnBlToTr>
                      <a:noFill/>
                    </a:lnBlToTr>
                    <a:noFill/>
                  </a:tcPr>
                </a:tc>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Cathy </a:t>
                      </a:r>
                      <a:r>
                        <a:rPr kumimoji="0" lang="en-GB" sz="1400" b="0" i="0" u="none" strike="noStrike" cap="none" normalizeH="0" baseline="0" dirty="0" err="1" smtClean="0">
                          <a:ln>
                            <a:noFill/>
                          </a:ln>
                          <a:solidFill>
                            <a:srgbClr val="000000"/>
                          </a:solidFill>
                          <a:effectLst/>
                          <a:latin typeface="Century Gothic" pitchFamily="34" charset="0"/>
                          <a:ea typeface="SimSun" pitchFamily="2" charset="-122"/>
                          <a:cs typeface="Arial" charset="0"/>
                        </a:rPr>
                        <a:t>Couchman</a:t>
                      </a:r>
                      <a:endPar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endParaRP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Village Sign and Benches/Felixstowe Partnership liaison/Safeguarding Lead</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731" marB="45731" anchor="ctr" horzOverflow="overflow">
                    <a:lnL>
                      <a:noFill/>
                    </a:lnL>
                    <a:lnR cap="flat">
                      <a:noFill/>
                    </a:lnR>
                    <a:lnT>
                      <a:noFill/>
                    </a:lnT>
                    <a:lnB>
                      <a:noFill/>
                    </a:lnB>
                    <a:lnTlToBr>
                      <a:noFill/>
                    </a:lnTlToBr>
                    <a:lnBlToTr>
                      <a:noFill/>
                    </a:lnBlToTr>
                    <a:noFill/>
                  </a:tcPr>
                </a:tc>
              </a:tr>
              <a:tr h="264349">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Jennifer Shone-</a:t>
                      </a:r>
                      <a:r>
                        <a:rPr kumimoji="0" lang="en-GB" sz="1400" b="0" i="0" u="none" strike="noStrike" cap="none" normalizeH="0" baseline="0" dirty="0" err="1" smtClean="0">
                          <a:ln>
                            <a:noFill/>
                          </a:ln>
                          <a:solidFill>
                            <a:srgbClr val="000000"/>
                          </a:solidFill>
                          <a:effectLst/>
                          <a:latin typeface="Century Gothic" pitchFamily="34" charset="0"/>
                          <a:ea typeface="SimSun" pitchFamily="2" charset="-122"/>
                          <a:cs typeface="Arial" charset="0"/>
                        </a:rPr>
                        <a:t>Tribley</a:t>
                      </a:r>
                      <a:endPar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endParaRPr>
                    </a:p>
                  </a:txBody>
                  <a:tcPr marT="45731" marB="45731"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Clerk &amp; RFO/Website/Safeguarding Deputy/Notice Board – Cliff Rd</a:t>
                      </a:r>
                    </a:p>
                  </a:txBody>
                  <a:tcPr marT="45731" marB="45731" anchor="ctr" horzOverflow="overflow">
                    <a:lnL>
                      <a:noFill/>
                    </a:lnL>
                    <a:lnR cap="flat">
                      <a:noFill/>
                    </a:lnR>
                    <a:lnT>
                      <a:noFill/>
                    </a:lnT>
                    <a:lnB>
                      <a:noFill/>
                    </a:lnB>
                    <a:lnTlToBr>
                      <a:noFill/>
                    </a:lnTlToBr>
                    <a:lnBlToTr>
                      <a:noFill/>
                    </a:lnBlToTr>
                    <a:noFill/>
                  </a:tcPr>
                </a:tc>
              </a:tr>
            </a:tbl>
          </a:graphicData>
        </a:graphic>
      </p:graphicFrame>
      <p:sp>
        <p:nvSpPr>
          <p:cNvPr id="4118" name="Text Box 92"/>
          <p:cNvSpPr txBox="1">
            <a:spLocks noChangeArrowheads="1"/>
          </p:cNvSpPr>
          <p:nvPr/>
        </p:nvSpPr>
        <p:spPr bwMode="auto">
          <a:xfrm>
            <a:off x="316685" y="5033125"/>
            <a:ext cx="8280400" cy="525462"/>
          </a:xfrm>
          <a:prstGeom prst="rect">
            <a:avLst/>
          </a:prstGeom>
          <a:noFill/>
          <a:ln w="9525">
            <a:noFill/>
            <a:miter lim="800000"/>
            <a:headEnd/>
            <a:tailEnd/>
          </a:ln>
        </p:spPr>
        <p:txBody>
          <a:bodyPr lIns="90000" tIns="46800" rIns="90000" bIns="46800">
            <a:spAutoFit/>
          </a:bodyPr>
          <a:lstStyle/>
          <a:p>
            <a:pPr marL="2244725" indent="-2244725">
              <a:buClr>
                <a:srgbClr val="000000"/>
              </a:buClr>
              <a:buSzPct val="100000"/>
              <a:buFont typeface="Batang" pitchFamily="18" charset="-127"/>
              <a:buNone/>
              <a:tabLst>
                <a:tab pos="361950"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 pos="10329863" algn="l"/>
                <a:tab pos="10779125" algn="l"/>
                <a:tab pos="11228388" algn="l"/>
              </a:tabLst>
            </a:pPr>
            <a:r>
              <a:rPr lang="en-GB" altLang="en-US" sz="2800" b="1" dirty="0">
                <a:solidFill>
                  <a:srgbClr val="C00000"/>
                </a:solidFill>
                <a:latin typeface="Century Gothic" pitchFamily="34" charset="0"/>
              </a:rPr>
              <a:t>Parish Council Appointees:</a:t>
            </a:r>
            <a:endParaRPr lang="en-GB" altLang="en-US" b="1" dirty="0">
              <a:solidFill>
                <a:srgbClr val="C00000"/>
              </a:solidFill>
              <a:latin typeface="Century Gothic" pitchFamily="34" charset="0"/>
            </a:endParaRPr>
          </a:p>
        </p:txBody>
      </p:sp>
      <p:graphicFrame>
        <p:nvGraphicFramePr>
          <p:cNvPr id="4214" name="Group 118"/>
          <p:cNvGraphicFramePr>
            <a:graphicFrameLocks noGrp="1"/>
          </p:cNvGraphicFramePr>
          <p:nvPr/>
        </p:nvGraphicFramePr>
        <p:xfrm>
          <a:off x="308345" y="5527653"/>
          <a:ext cx="8554521" cy="1056828"/>
        </p:xfrm>
        <a:graphic>
          <a:graphicData uri="http://schemas.openxmlformats.org/drawingml/2006/table">
            <a:tbl>
              <a:tblPr/>
              <a:tblGrid>
                <a:gridCol w="1995579">
                  <a:extLst>
                    <a:ext uri="{9D8B030D-6E8A-4147-A177-3AD203B41FA5}"/>
                  </a:extLst>
                </a:gridCol>
                <a:gridCol w="6558942">
                  <a:extLst>
                    <a:ext uri="{9D8B030D-6E8A-4147-A177-3AD203B41FA5}"/>
                  </a:extLst>
                </a:gridCol>
              </a:tblGrid>
              <a:tr h="263441">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Christine Fisher-Kay</a:t>
                      </a:r>
                    </a:p>
                  </a:txBody>
                  <a:tcPr marT="45680" marB="45680" anchor="ctr" horzOverflow="overflow">
                    <a:lnL cap="flat">
                      <a:noFill/>
                    </a:lnL>
                    <a:lnR>
                      <a:noFill/>
                    </a:lnR>
                    <a:lnT cap="fla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Tree Warden</a:t>
                      </a:r>
                    </a:p>
                  </a:txBody>
                  <a:tcPr marT="45680" marB="45680" anchor="ctr" horzOverflow="overflow">
                    <a:lnL>
                      <a:noFill/>
                    </a:lnL>
                    <a:lnR cap="flat">
                      <a:noFill/>
                    </a:lnR>
                    <a:lnT cap="flat">
                      <a:noFill/>
                    </a:lnT>
                    <a:lnB>
                      <a:noFill/>
                    </a:lnB>
                    <a:lnTlToBr>
                      <a:noFill/>
                    </a:lnTlToBr>
                    <a:lnBlToTr>
                      <a:noFill/>
                    </a:lnBlToTr>
                    <a:noFill/>
                  </a:tcPr>
                </a:tc>
                <a:extLst>
                  <a:ext uri="{0D108BD9-81ED-4DB2-BD59-A6C34878D82A}"/>
                </a:extLst>
              </a:tr>
              <a:tr h="263441">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John Smith</a:t>
                      </a:r>
                    </a:p>
                  </a:txBody>
                  <a:tcPr marT="45680" marB="45680" anchor="ctr" horzOverflow="overflow">
                    <a:lnL cap="flat">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Flood warden</a:t>
                      </a:r>
                    </a:p>
                  </a:txBody>
                  <a:tcPr marT="45680" marB="45680" anchor="ctr" horzOverflow="overflow">
                    <a:lnL>
                      <a:noFill/>
                    </a:lnL>
                    <a:lnR cap="flat">
                      <a:noFill/>
                    </a:lnR>
                    <a:lnT>
                      <a:noFill/>
                    </a:lnT>
                    <a:lnB>
                      <a:noFill/>
                    </a:lnB>
                    <a:lnTlToBr>
                      <a:noFill/>
                    </a:lnTlToBr>
                    <a:lnBlToTr>
                      <a:noFill/>
                    </a:lnBlToTr>
                    <a:noFill/>
                  </a:tcPr>
                </a:tc>
                <a:extLst>
                  <a:ext uri="{0D108BD9-81ED-4DB2-BD59-A6C34878D82A}"/>
                </a:extLst>
              </a:tr>
              <a:tr h="263441">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Jon Wilkins</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680" marB="45680" anchor="ctr" horzOverflow="overflow">
                    <a:lnL cap="flat">
                      <a:noFill/>
                    </a:lnL>
                    <a:lnR>
                      <a:noFill/>
                    </a:lnR>
                    <a:lnT>
                      <a:noFill/>
                    </a:lnT>
                    <a:lnB cap="flat">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Deputy Flood Warden</a:t>
                      </a:r>
                    </a:p>
                  </a:txBody>
                  <a:tcPr marT="45680" marB="45680" anchor="ctr" horzOverflow="overflow">
                    <a:lnL>
                      <a:noFill/>
                    </a:lnL>
                    <a:lnR cap="flat">
                      <a:noFill/>
                    </a:lnR>
                    <a:lnT>
                      <a:noFill/>
                    </a:lnT>
                    <a:lnB cap="flat">
                      <a:noFill/>
                    </a:lnB>
                    <a:lnTlToBr>
                      <a:noFill/>
                    </a:lnTlToBr>
                    <a:lnBlToTr>
                      <a:noFill/>
                    </a:lnBlToTr>
                    <a:noFill/>
                  </a:tcPr>
                </a:tc>
                <a:extLst>
                  <a:ext uri="{0D108BD9-81ED-4DB2-BD59-A6C34878D82A}"/>
                </a:extLst>
              </a:tr>
              <a:tr h="263441">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Tony Lyon</a:t>
                      </a:r>
                    </a:p>
                  </a:txBody>
                  <a:tcPr marT="45680" marB="45680" anchor="ctr" horzOverflow="overflow">
                    <a:lnL cap="flat">
                      <a:noFill/>
                    </a:lnL>
                    <a:lnR>
                      <a:noFill/>
                    </a:lnR>
                    <a:lnT>
                      <a:noFill/>
                    </a:lnT>
                    <a:lnB cap="flat">
                      <a:noFill/>
                    </a:lnB>
                    <a:lnTlToBr>
                      <a:noFill/>
                    </a:lnTlToBr>
                    <a:lnBlToTr>
                      <a:noFill/>
                    </a:lnBlToTr>
                    <a:noFill/>
                  </a:tcPr>
                </a:tc>
                <a:tc>
                  <a:txBody>
                    <a:bodyPr/>
                    <a:lstStyle/>
                    <a:p>
                      <a:pPr marL="0" marR="0" lvl="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rPr>
                        <a:t>Deputy Flood </a:t>
                      </a:r>
                      <a:r>
                        <a:rPr kumimoji="0" lang="en-GB" sz="1400" b="0" i="0" u="none" strike="noStrike" cap="none" normalizeH="0" baseline="0" dirty="0" smtClean="0">
                          <a:ln>
                            <a:noFill/>
                          </a:ln>
                          <a:solidFill>
                            <a:srgbClr val="000000"/>
                          </a:solidFill>
                          <a:effectLst/>
                          <a:latin typeface="Century Gothic" pitchFamily="34" charset="0"/>
                          <a:ea typeface="SimSun" pitchFamily="2" charset="-122"/>
                          <a:cs typeface="Arial" charset="0"/>
                        </a:rPr>
                        <a:t>Warden/Defibrillator Liaison</a:t>
                      </a:r>
                      <a:endParaRPr kumimoji="0" lang="en-GB" sz="1400" b="0" i="0" u="none" strike="noStrike" cap="none" normalizeH="0" baseline="0" dirty="0">
                        <a:ln>
                          <a:noFill/>
                        </a:ln>
                        <a:solidFill>
                          <a:srgbClr val="000000"/>
                        </a:solidFill>
                        <a:effectLst/>
                        <a:latin typeface="Century Gothic" pitchFamily="34" charset="0"/>
                        <a:ea typeface="SimSun" pitchFamily="2" charset="-122"/>
                        <a:cs typeface="Arial" charset="0"/>
                      </a:endParaRPr>
                    </a:p>
                  </a:txBody>
                  <a:tcPr marT="45680" marB="45680" anchor="ctr" horzOverflow="overflow">
                    <a:lnL>
                      <a:noFill/>
                    </a:lnL>
                    <a:lnR cap="flat">
                      <a:noFill/>
                    </a:lnR>
                    <a:lnT>
                      <a:noFill/>
                    </a:lnT>
                    <a:lnB cap="flat">
                      <a:noFill/>
                    </a:lnB>
                    <a:lnTlToBr>
                      <a:noFill/>
                    </a:lnTlToBr>
                    <a:lnBlToTr>
                      <a:noFill/>
                    </a:lnBlToTr>
                    <a:noFill/>
                  </a:tcPr>
                </a:tc>
              </a:tr>
            </a:tbl>
          </a:graphicData>
        </a:graphic>
      </p:graphicFrame>
      <p:sp>
        <p:nvSpPr>
          <p:cNvPr id="8" name="Rectangle 7"/>
          <p:cNvSpPr/>
          <p:nvPr/>
        </p:nvSpPr>
        <p:spPr>
          <a:xfrm>
            <a:off x="329607" y="3835587"/>
            <a:ext cx="8463517" cy="1231106"/>
          </a:xfrm>
          <a:prstGeom prst="rect">
            <a:avLst/>
          </a:prstGeom>
        </p:spPr>
        <p:txBody>
          <a:bodyPr wrap="square">
            <a:spAutoFit/>
          </a:bodyPr>
          <a:lstStyle/>
          <a:p>
            <a:pPr algn="just">
              <a:spcAft>
                <a:spcPts val="600"/>
              </a:spcAft>
              <a:buClr>
                <a:srgbClr val="9933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Chris Lyon and Paul Beaumont resigned from the Parish Council in June ‘22 and January ‘23 respectively. </a:t>
            </a:r>
          </a:p>
          <a:p>
            <a:pPr algn="just">
              <a:spcAft>
                <a:spcPts val="600"/>
              </a:spcAft>
              <a:buClr>
                <a:srgbClr val="9933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Colin Archer will not be standing for re-election in May.</a:t>
            </a:r>
          </a:p>
          <a:p>
            <a:pPr algn="just">
              <a:spcAft>
                <a:spcPts val="600"/>
              </a:spcAft>
              <a:buClr>
                <a:srgbClr val="9933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Many thanks to Chris, Paul and Colin for their services.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a:t>
            </a:r>
            <a:endParaRPr lang="en-GB" altLang="en-US" sz="2800" b="1" dirty="0">
              <a:solidFill>
                <a:srgbClr val="C00000"/>
              </a:solidFill>
              <a:latin typeface="Century Gothic" panose="020B0502020202020204" pitchFamily="34" charset="0"/>
            </a:endParaRPr>
          </a:p>
        </p:txBody>
      </p:sp>
      <p:sp>
        <p:nvSpPr>
          <p:cNvPr id="9" name="Freeform 8"/>
          <p:cNvSpPr/>
          <p:nvPr/>
        </p:nvSpPr>
        <p:spPr bwMode="auto">
          <a:xfrm>
            <a:off x="1626781" y="1169581"/>
            <a:ext cx="5348176" cy="3912782"/>
          </a:xfrm>
          <a:custGeom>
            <a:avLst/>
            <a:gdLst>
              <a:gd name="connsiteX0" fmla="*/ 2033626 w 5354726"/>
              <a:gd name="connsiteY0" fmla="*/ 0 h 3986784"/>
              <a:gd name="connsiteX1" fmla="*/ 3028493 w 5354726"/>
              <a:gd name="connsiteY1" fmla="*/ 380390 h 3986784"/>
              <a:gd name="connsiteX2" fmla="*/ 3130906 w 5354726"/>
              <a:gd name="connsiteY2" fmla="*/ 387705 h 3986784"/>
              <a:gd name="connsiteX3" fmla="*/ 3372307 w 5354726"/>
              <a:gd name="connsiteY3" fmla="*/ 512064 h 3986784"/>
              <a:gd name="connsiteX4" fmla="*/ 3416198 w 5354726"/>
              <a:gd name="connsiteY4" fmla="*/ 548640 h 3986784"/>
              <a:gd name="connsiteX5" fmla="*/ 3416198 w 5354726"/>
              <a:gd name="connsiteY5" fmla="*/ 548640 h 3986784"/>
              <a:gd name="connsiteX6" fmla="*/ 3372307 w 5354726"/>
              <a:gd name="connsiteY6" fmla="*/ 592531 h 3986784"/>
              <a:gd name="connsiteX7" fmla="*/ 3313786 w 5354726"/>
              <a:gd name="connsiteY7" fmla="*/ 636422 h 3986784"/>
              <a:gd name="connsiteX8" fmla="*/ 3335731 w 5354726"/>
              <a:gd name="connsiteY8" fmla="*/ 702259 h 3986784"/>
              <a:gd name="connsiteX9" fmla="*/ 3364992 w 5354726"/>
              <a:gd name="connsiteY9" fmla="*/ 753465 h 3986784"/>
              <a:gd name="connsiteX10" fmla="*/ 3511296 w 5354726"/>
              <a:gd name="connsiteY10" fmla="*/ 921715 h 3986784"/>
              <a:gd name="connsiteX11" fmla="*/ 3840480 w 5354726"/>
              <a:gd name="connsiteY11" fmla="*/ 1185062 h 3986784"/>
              <a:gd name="connsiteX12" fmla="*/ 3928262 w 5354726"/>
              <a:gd name="connsiteY12" fmla="*/ 1265529 h 3986784"/>
              <a:gd name="connsiteX13" fmla="*/ 4111142 w 5354726"/>
              <a:gd name="connsiteY13" fmla="*/ 1375257 h 3986784"/>
              <a:gd name="connsiteX14" fmla="*/ 4220870 w 5354726"/>
              <a:gd name="connsiteY14" fmla="*/ 1484985 h 3986784"/>
              <a:gd name="connsiteX15" fmla="*/ 4330598 w 5354726"/>
              <a:gd name="connsiteY15" fmla="*/ 1594713 h 3986784"/>
              <a:gd name="connsiteX16" fmla="*/ 4389120 w 5354726"/>
              <a:gd name="connsiteY16" fmla="*/ 1616659 h 3986784"/>
              <a:gd name="connsiteX17" fmla="*/ 4615891 w 5354726"/>
              <a:gd name="connsiteY17" fmla="*/ 1616659 h 3986784"/>
              <a:gd name="connsiteX18" fmla="*/ 4930445 w 5354726"/>
              <a:gd name="connsiteY18" fmla="*/ 1616659 h 3986784"/>
              <a:gd name="connsiteX19" fmla="*/ 4967021 w 5354726"/>
              <a:gd name="connsiteY19" fmla="*/ 1645920 h 3986784"/>
              <a:gd name="connsiteX20" fmla="*/ 4952390 w 5354726"/>
              <a:gd name="connsiteY20" fmla="*/ 1675181 h 3986784"/>
              <a:gd name="connsiteX21" fmla="*/ 4696358 w 5354726"/>
              <a:gd name="connsiteY21" fmla="*/ 1909267 h 3986784"/>
              <a:gd name="connsiteX22" fmla="*/ 4718304 w 5354726"/>
              <a:gd name="connsiteY22" fmla="*/ 1938528 h 3986784"/>
              <a:gd name="connsiteX23" fmla="*/ 4901184 w 5354726"/>
              <a:gd name="connsiteY23" fmla="*/ 2048256 h 3986784"/>
              <a:gd name="connsiteX24" fmla="*/ 5018227 w 5354726"/>
              <a:gd name="connsiteY24" fmla="*/ 2121408 h 3986784"/>
              <a:gd name="connsiteX25" fmla="*/ 5098694 w 5354726"/>
              <a:gd name="connsiteY25" fmla="*/ 2209190 h 3986784"/>
              <a:gd name="connsiteX26" fmla="*/ 5354726 w 5354726"/>
              <a:gd name="connsiteY26" fmla="*/ 2618841 h 3986784"/>
              <a:gd name="connsiteX27" fmla="*/ 3474720 w 5354726"/>
              <a:gd name="connsiteY27" fmla="*/ 3035808 h 3986784"/>
              <a:gd name="connsiteX28" fmla="*/ 3364992 w 5354726"/>
              <a:gd name="connsiteY28" fmla="*/ 3087014 h 3986784"/>
              <a:gd name="connsiteX29" fmla="*/ 3226003 w 5354726"/>
              <a:gd name="connsiteY29" fmla="*/ 3211373 h 3986784"/>
              <a:gd name="connsiteX30" fmla="*/ 2830982 w 5354726"/>
              <a:gd name="connsiteY30" fmla="*/ 3577133 h 3986784"/>
              <a:gd name="connsiteX31" fmla="*/ 2501798 w 5354726"/>
              <a:gd name="connsiteY31" fmla="*/ 3738067 h 3986784"/>
              <a:gd name="connsiteX32" fmla="*/ 2355494 w 5354726"/>
              <a:gd name="connsiteY32" fmla="*/ 3869741 h 3986784"/>
              <a:gd name="connsiteX33" fmla="*/ 2136038 w 5354726"/>
              <a:gd name="connsiteY33" fmla="*/ 3942893 h 3986784"/>
              <a:gd name="connsiteX34" fmla="*/ 2048256 w 5354726"/>
              <a:gd name="connsiteY34" fmla="*/ 3986784 h 3986784"/>
              <a:gd name="connsiteX35" fmla="*/ 1967789 w 5354726"/>
              <a:gd name="connsiteY35" fmla="*/ 3869741 h 3986784"/>
              <a:gd name="connsiteX36" fmla="*/ 1938528 w 5354726"/>
              <a:gd name="connsiteY36" fmla="*/ 3767328 h 3986784"/>
              <a:gd name="connsiteX37" fmla="*/ 1850746 w 5354726"/>
              <a:gd name="connsiteY37" fmla="*/ 3694176 h 3986784"/>
              <a:gd name="connsiteX38" fmla="*/ 1770278 w 5354726"/>
              <a:gd name="connsiteY38" fmla="*/ 3672230 h 3986784"/>
              <a:gd name="connsiteX39" fmla="*/ 1645920 w 5354726"/>
              <a:gd name="connsiteY39" fmla="*/ 3686861 h 3986784"/>
              <a:gd name="connsiteX40" fmla="*/ 1521562 w 5354726"/>
              <a:gd name="connsiteY40" fmla="*/ 3730752 h 3986784"/>
              <a:gd name="connsiteX41" fmla="*/ 1492301 w 5354726"/>
              <a:gd name="connsiteY41" fmla="*/ 3745382 h 3986784"/>
              <a:gd name="connsiteX42" fmla="*/ 1419149 w 5354726"/>
              <a:gd name="connsiteY42" fmla="*/ 3730752 h 3986784"/>
              <a:gd name="connsiteX43" fmla="*/ 1397203 w 5354726"/>
              <a:gd name="connsiteY43" fmla="*/ 3723437 h 3986784"/>
              <a:gd name="connsiteX44" fmla="*/ 848563 w 5354726"/>
              <a:gd name="connsiteY44" fmla="*/ 3730752 h 3986784"/>
              <a:gd name="connsiteX45" fmla="*/ 841248 w 5354726"/>
              <a:gd name="connsiteY45" fmla="*/ 3555187 h 3986784"/>
              <a:gd name="connsiteX46" fmla="*/ 241402 w 5354726"/>
              <a:gd name="connsiteY46" fmla="*/ 3525926 h 3986784"/>
              <a:gd name="connsiteX47" fmla="*/ 95098 w 5354726"/>
              <a:gd name="connsiteY47" fmla="*/ 3540557 h 3986784"/>
              <a:gd name="connsiteX48" fmla="*/ 14630 w 5354726"/>
              <a:gd name="connsiteY48" fmla="*/ 3028493 h 3986784"/>
              <a:gd name="connsiteX49" fmla="*/ 0 w 5354726"/>
              <a:gd name="connsiteY49" fmla="*/ 2735885 h 3986784"/>
              <a:gd name="connsiteX50" fmla="*/ 14630 w 5354726"/>
              <a:gd name="connsiteY50" fmla="*/ 2553005 h 3986784"/>
              <a:gd name="connsiteX51" fmla="*/ 58522 w 5354726"/>
              <a:gd name="connsiteY51" fmla="*/ 2494483 h 3986784"/>
              <a:gd name="connsiteX52" fmla="*/ 204826 w 5354726"/>
              <a:gd name="connsiteY52" fmla="*/ 2538374 h 3986784"/>
              <a:gd name="connsiteX53" fmla="*/ 263347 w 5354726"/>
              <a:gd name="connsiteY53" fmla="*/ 2333549 h 3986784"/>
              <a:gd name="connsiteX54" fmla="*/ 1163117 w 5354726"/>
              <a:gd name="connsiteY54" fmla="*/ 2509113 h 3986784"/>
              <a:gd name="connsiteX55" fmla="*/ 1580083 w 5354726"/>
              <a:gd name="connsiteY55" fmla="*/ 2538374 h 3986784"/>
              <a:gd name="connsiteX56" fmla="*/ 1894637 w 5354726"/>
              <a:gd name="connsiteY56" fmla="*/ 2516429 h 3986784"/>
              <a:gd name="connsiteX57" fmla="*/ 1872691 w 5354726"/>
              <a:gd name="connsiteY57" fmla="*/ 2384755 h 3986784"/>
              <a:gd name="connsiteX58" fmla="*/ 1887322 w 5354726"/>
              <a:gd name="connsiteY58" fmla="*/ 2033625 h 3986784"/>
              <a:gd name="connsiteX59" fmla="*/ 1901952 w 5354726"/>
              <a:gd name="connsiteY59" fmla="*/ 1923897 h 3986784"/>
              <a:gd name="connsiteX60" fmla="*/ 2304288 w 5354726"/>
              <a:gd name="connsiteY60" fmla="*/ 768096 h 3986784"/>
              <a:gd name="connsiteX61" fmla="*/ 2304288 w 5354726"/>
              <a:gd name="connsiteY61" fmla="*/ 768096 h 3986784"/>
              <a:gd name="connsiteX62" fmla="*/ 2106778 w 5354726"/>
              <a:gd name="connsiteY62" fmla="*/ 716889 h 3986784"/>
              <a:gd name="connsiteX63" fmla="*/ 1792224 w 5354726"/>
              <a:gd name="connsiteY63" fmla="*/ 687629 h 3986784"/>
              <a:gd name="connsiteX64" fmla="*/ 1704442 w 5354726"/>
              <a:gd name="connsiteY64" fmla="*/ 687629 h 3986784"/>
              <a:gd name="connsiteX65" fmla="*/ 1609344 w 5354726"/>
              <a:gd name="connsiteY65" fmla="*/ 548640 h 3986784"/>
              <a:gd name="connsiteX66" fmla="*/ 1528877 w 5354726"/>
              <a:gd name="connsiteY66" fmla="*/ 431597 h 3986784"/>
              <a:gd name="connsiteX67" fmla="*/ 1470355 w 5354726"/>
              <a:gd name="connsiteY67" fmla="*/ 351129 h 3986784"/>
              <a:gd name="connsiteX68" fmla="*/ 1733702 w 5354726"/>
              <a:gd name="connsiteY68" fmla="*/ 197510 h 3986784"/>
              <a:gd name="connsiteX69" fmla="*/ 1806854 w 5354726"/>
              <a:gd name="connsiteY69" fmla="*/ 153619 h 3986784"/>
              <a:gd name="connsiteX70" fmla="*/ 1843430 w 5354726"/>
              <a:gd name="connsiteY70" fmla="*/ 36576 h 3986784"/>
              <a:gd name="connsiteX71" fmla="*/ 2033626 w 5354726"/>
              <a:gd name="connsiteY71" fmla="*/ 0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54726" h="3986784">
                <a:moveTo>
                  <a:pt x="2033626" y="0"/>
                </a:moveTo>
                <a:lnTo>
                  <a:pt x="3028493" y="380390"/>
                </a:lnTo>
                <a:lnTo>
                  <a:pt x="3130906" y="387705"/>
                </a:lnTo>
                <a:lnTo>
                  <a:pt x="3372307" y="512064"/>
                </a:lnTo>
                <a:lnTo>
                  <a:pt x="3416198" y="548640"/>
                </a:lnTo>
                <a:lnTo>
                  <a:pt x="3416198" y="548640"/>
                </a:lnTo>
                <a:lnTo>
                  <a:pt x="3372307" y="592531"/>
                </a:lnTo>
                <a:lnTo>
                  <a:pt x="3313786" y="636422"/>
                </a:lnTo>
                <a:lnTo>
                  <a:pt x="3335731" y="702259"/>
                </a:lnTo>
                <a:lnTo>
                  <a:pt x="3364992" y="753465"/>
                </a:lnTo>
                <a:lnTo>
                  <a:pt x="3511296" y="921715"/>
                </a:lnTo>
                <a:lnTo>
                  <a:pt x="3840480" y="1185062"/>
                </a:lnTo>
                <a:lnTo>
                  <a:pt x="3928262" y="1265529"/>
                </a:lnTo>
                <a:lnTo>
                  <a:pt x="4111142" y="1375257"/>
                </a:lnTo>
                <a:lnTo>
                  <a:pt x="4220870" y="1484985"/>
                </a:lnTo>
                <a:lnTo>
                  <a:pt x="4330598" y="1594713"/>
                </a:lnTo>
                <a:lnTo>
                  <a:pt x="4389120" y="1616659"/>
                </a:lnTo>
                <a:lnTo>
                  <a:pt x="4615891" y="1616659"/>
                </a:lnTo>
                <a:lnTo>
                  <a:pt x="4930445" y="1616659"/>
                </a:lnTo>
                <a:lnTo>
                  <a:pt x="4967021" y="1645920"/>
                </a:lnTo>
                <a:lnTo>
                  <a:pt x="4952390" y="1675181"/>
                </a:lnTo>
                <a:lnTo>
                  <a:pt x="4696358" y="1909267"/>
                </a:lnTo>
                <a:lnTo>
                  <a:pt x="4718304" y="1938528"/>
                </a:lnTo>
                <a:lnTo>
                  <a:pt x="4901184" y="2048256"/>
                </a:lnTo>
                <a:lnTo>
                  <a:pt x="5018227" y="2121408"/>
                </a:lnTo>
                <a:lnTo>
                  <a:pt x="5098694" y="2209190"/>
                </a:lnTo>
                <a:lnTo>
                  <a:pt x="5354726" y="2618841"/>
                </a:lnTo>
                <a:lnTo>
                  <a:pt x="3474720" y="3035808"/>
                </a:lnTo>
                <a:lnTo>
                  <a:pt x="3364992" y="3087014"/>
                </a:lnTo>
                <a:lnTo>
                  <a:pt x="3226003" y="3211373"/>
                </a:lnTo>
                <a:lnTo>
                  <a:pt x="2830982" y="3577133"/>
                </a:lnTo>
                <a:lnTo>
                  <a:pt x="2501798" y="3738067"/>
                </a:lnTo>
                <a:lnTo>
                  <a:pt x="2355494" y="3869741"/>
                </a:lnTo>
                <a:lnTo>
                  <a:pt x="2136038" y="3942893"/>
                </a:lnTo>
                <a:lnTo>
                  <a:pt x="2048256" y="3986784"/>
                </a:lnTo>
                <a:lnTo>
                  <a:pt x="1967789" y="3869741"/>
                </a:lnTo>
                <a:lnTo>
                  <a:pt x="1938528" y="3767328"/>
                </a:lnTo>
                <a:lnTo>
                  <a:pt x="1850746" y="3694176"/>
                </a:lnTo>
                <a:lnTo>
                  <a:pt x="1770278" y="3672230"/>
                </a:lnTo>
                <a:lnTo>
                  <a:pt x="1645920" y="3686861"/>
                </a:lnTo>
                <a:lnTo>
                  <a:pt x="1521562" y="3730752"/>
                </a:lnTo>
                <a:lnTo>
                  <a:pt x="1492301" y="3745382"/>
                </a:lnTo>
                <a:cubicBezTo>
                  <a:pt x="1467917" y="3740505"/>
                  <a:pt x="1443379" y="3736343"/>
                  <a:pt x="1419149" y="3730752"/>
                </a:cubicBezTo>
                <a:cubicBezTo>
                  <a:pt x="1411635" y="3729018"/>
                  <a:pt x="1397203" y="3723437"/>
                  <a:pt x="1397203" y="3723437"/>
                </a:cubicBezTo>
                <a:lnTo>
                  <a:pt x="848563" y="3730752"/>
                </a:lnTo>
                <a:lnTo>
                  <a:pt x="841248" y="3555187"/>
                </a:lnTo>
                <a:lnTo>
                  <a:pt x="241402" y="3525926"/>
                </a:lnTo>
                <a:lnTo>
                  <a:pt x="95098" y="3540557"/>
                </a:lnTo>
                <a:lnTo>
                  <a:pt x="14630" y="3028493"/>
                </a:lnTo>
                <a:lnTo>
                  <a:pt x="0" y="2735885"/>
                </a:lnTo>
                <a:lnTo>
                  <a:pt x="14630" y="2553005"/>
                </a:lnTo>
                <a:lnTo>
                  <a:pt x="58522" y="2494483"/>
                </a:lnTo>
                <a:lnTo>
                  <a:pt x="204826" y="2538374"/>
                </a:lnTo>
                <a:lnTo>
                  <a:pt x="263347" y="2333549"/>
                </a:lnTo>
                <a:lnTo>
                  <a:pt x="1163117" y="2509113"/>
                </a:lnTo>
                <a:lnTo>
                  <a:pt x="1580083" y="2538374"/>
                </a:lnTo>
                <a:lnTo>
                  <a:pt x="1894637" y="2516429"/>
                </a:lnTo>
                <a:lnTo>
                  <a:pt x="1872691" y="2384755"/>
                </a:lnTo>
                <a:lnTo>
                  <a:pt x="1887322" y="2033625"/>
                </a:lnTo>
                <a:lnTo>
                  <a:pt x="1901952" y="1923897"/>
                </a:lnTo>
                <a:lnTo>
                  <a:pt x="2304288" y="768096"/>
                </a:lnTo>
                <a:lnTo>
                  <a:pt x="2304288" y="768096"/>
                </a:lnTo>
                <a:lnTo>
                  <a:pt x="2106778" y="716889"/>
                </a:lnTo>
                <a:lnTo>
                  <a:pt x="1792224" y="687629"/>
                </a:lnTo>
                <a:lnTo>
                  <a:pt x="1704442" y="687629"/>
                </a:lnTo>
                <a:lnTo>
                  <a:pt x="1609344" y="548640"/>
                </a:lnTo>
                <a:lnTo>
                  <a:pt x="1528877" y="431597"/>
                </a:lnTo>
                <a:lnTo>
                  <a:pt x="1470355" y="351129"/>
                </a:lnTo>
                <a:lnTo>
                  <a:pt x="1733702" y="197510"/>
                </a:lnTo>
                <a:lnTo>
                  <a:pt x="1806854" y="153619"/>
                </a:lnTo>
                <a:lnTo>
                  <a:pt x="1843430" y="36576"/>
                </a:lnTo>
                <a:lnTo>
                  <a:pt x="2033626" y="0"/>
                </a:lnTo>
                <a:close/>
              </a:path>
            </a:pathLst>
          </a:cu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8" name="Picture 7" descr="BL phasing map.gif"/>
          <p:cNvPicPr>
            <a:picLocks noChangeAspect="1"/>
          </p:cNvPicPr>
          <p:nvPr/>
        </p:nvPicPr>
        <p:blipFill>
          <a:blip r:embed="rId4" cstate="screen"/>
          <a:stretch>
            <a:fillRect/>
          </a:stretch>
        </p:blipFill>
        <p:spPr>
          <a:xfrm>
            <a:off x="1350335" y="1041992"/>
            <a:ext cx="5890437" cy="425302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8" name="Picture 7" descr="BL phasing map.gif"/>
          <p:cNvPicPr>
            <a:picLocks noChangeAspect="1"/>
          </p:cNvPicPr>
          <p:nvPr/>
        </p:nvPicPr>
        <p:blipFill>
          <a:blip r:embed="rId4" cstate="screen"/>
          <a:stretch>
            <a:fillRect/>
          </a:stretch>
        </p:blipFill>
        <p:spPr>
          <a:xfrm>
            <a:off x="1350335" y="1041992"/>
            <a:ext cx="5890437" cy="4253022"/>
          </a:xfrm>
          <a:prstGeom prst="rect">
            <a:avLst/>
          </a:prstGeom>
        </p:spPr>
      </p:pic>
      <p:sp>
        <p:nvSpPr>
          <p:cNvPr id="5" name="Freeform 4"/>
          <p:cNvSpPr/>
          <p:nvPr/>
        </p:nvSpPr>
        <p:spPr bwMode="auto">
          <a:xfrm>
            <a:off x="4138614" y="3643313"/>
            <a:ext cx="885825" cy="766762"/>
          </a:xfrm>
          <a:custGeom>
            <a:avLst/>
            <a:gdLst>
              <a:gd name="connsiteX0" fmla="*/ 0 w 885825"/>
              <a:gd name="connsiteY0" fmla="*/ 390525 h 766762"/>
              <a:gd name="connsiteX1" fmla="*/ 180975 w 885825"/>
              <a:gd name="connsiteY1" fmla="*/ 233362 h 766762"/>
              <a:gd name="connsiteX2" fmla="*/ 361950 w 885825"/>
              <a:gd name="connsiteY2" fmla="*/ 0 h 766762"/>
              <a:gd name="connsiteX3" fmla="*/ 771525 w 885825"/>
              <a:gd name="connsiteY3" fmla="*/ 247650 h 766762"/>
              <a:gd name="connsiteX4" fmla="*/ 847725 w 885825"/>
              <a:gd name="connsiteY4" fmla="*/ 309562 h 766762"/>
              <a:gd name="connsiteX5" fmla="*/ 885825 w 885825"/>
              <a:gd name="connsiteY5" fmla="*/ 381000 h 766762"/>
              <a:gd name="connsiteX6" fmla="*/ 885825 w 885825"/>
              <a:gd name="connsiteY6" fmla="*/ 428625 h 766762"/>
              <a:gd name="connsiteX7" fmla="*/ 847725 w 885825"/>
              <a:gd name="connsiteY7" fmla="*/ 438150 h 766762"/>
              <a:gd name="connsiteX8" fmla="*/ 771525 w 885825"/>
              <a:gd name="connsiteY8" fmla="*/ 490537 h 766762"/>
              <a:gd name="connsiteX9" fmla="*/ 704850 w 885825"/>
              <a:gd name="connsiteY9" fmla="*/ 533400 h 766762"/>
              <a:gd name="connsiteX10" fmla="*/ 457200 w 885825"/>
              <a:gd name="connsiteY10" fmla="*/ 766762 h 766762"/>
              <a:gd name="connsiteX11" fmla="*/ 328612 w 885825"/>
              <a:gd name="connsiteY11" fmla="*/ 723900 h 766762"/>
              <a:gd name="connsiteX12" fmla="*/ 219075 w 885825"/>
              <a:gd name="connsiteY12" fmla="*/ 652462 h 766762"/>
              <a:gd name="connsiteX13" fmla="*/ 104775 w 885825"/>
              <a:gd name="connsiteY13" fmla="*/ 547687 h 766762"/>
              <a:gd name="connsiteX14" fmla="*/ 0 w 885825"/>
              <a:gd name="connsiteY14" fmla="*/ 390525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766762">
                <a:moveTo>
                  <a:pt x="0" y="390525"/>
                </a:moveTo>
                <a:lnTo>
                  <a:pt x="180975" y="233362"/>
                </a:lnTo>
                <a:lnTo>
                  <a:pt x="361950" y="0"/>
                </a:lnTo>
                <a:lnTo>
                  <a:pt x="771525" y="247650"/>
                </a:lnTo>
                <a:lnTo>
                  <a:pt x="847725" y="309562"/>
                </a:lnTo>
                <a:lnTo>
                  <a:pt x="885825" y="381000"/>
                </a:lnTo>
                <a:lnTo>
                  <a:pt x="885825" y="428625"/>
                </a:lnTo>
                <a:lnTo>
                  <a:pt x="847725" y="438150"/>
                </a:lnTo>
                <a:lnTo>
                  <a:pt x="771525" y="490537"/>
                </a:lnTo>
                <a:lnTo>
                  <a:pt x="704850" y="533400"/>
                </a:lnTo>
                <a:lnTo>
                  <a:pt x="457200" y="766762"/>
                </a:lnTo>
                <a:lnTo>
                  <a:pt x="328612" y="723900"/>
                </a:lnTo>
                <a:lnTo>
                  <a:pt x="219075" y="652462"/>
                </a:lnTo>
                <a:lnTo>
                  <a:pt x="104775" y="547687"/>
                </a:lnTo>
                <a:lnTo>
                  <a:pt x="0" y="390525"/>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7" name="TextBox 6"/>
          <p:cNvSpPr txBox="1"/>
          <p:nvPr/>
        </p:nvSpPr>
        <p:spPr>
          <a:xfrm>
            <a:off x="4329113" y="37861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E1</a:t>
            </a:r>
            <a:endParaRPr lang="en-GB" sz="1200" b="1" dirty="0">
              <a:solidFill>
                <a:srgbClr val="FF0000"/>
              </a:solidFill>
              <a:effectLst>
                <a:outerShdw blurRad="38100" dist="38100" dir="2700000" algn="tl">
                  <a:srgbClr val="000000">
                    <a:alpha val="43137"/>
                  </a:srgbClr>
                </a:outerShdw>
              </a:effectLst>
            </a:endParaRPr>
          </a:p>
        </p:txBody>
      </p:sp>
      <p:sp>
        <p:nvSpPr>
          <p:cNvPr id="9" name="Freeform 8"/>
          <p:cNvSpPr/>
          <p:nvPr/>
        </p:nvSpPr>
        <p:spPr bwMode="auto">
          <a:xfrm>
            <a:off x="4776789" y="4029075"/>
            <a:ext cx="190500" cy="128588"/>
          </a:xfrm>
          <a:custGeom>
            <a:avLst/>
            <a:gdLst>
              <a:gd name="connsiteX0" fmla="*/ 390525 w 390525"/>
              <a:gd name="connsiteY0" fmla="*/ 85725 h 342900"/>
              <a:gd name="connsiteX1" fmla="*/ 238125 w 390525"/>
              <a:gd name="connsiteY1" fmla="*/ 200025 h 342900"/>
              <a:gd name="connsiteX2" fmla="*/ 114300 w 390525"/>
              <a:gd name="connsiteY2" fmla="*/ 342900 h 342900"/>
              <a:gd name="connsiteX3" fmla="*/ 0 w 390525"/>
              <a:gd name="connsiteY3" fmla="*/ 180975 h 342900"/>
              <a:gd name="connsiteX4" fmla="*/ 190500 w 390525"/>
              <a:gd name="connsiteY4" fmla="*/ 9525 h 342900"/>
              <a:gd name="connsiteX5" fmla="*/ 247650 w 390525"/>
              <a:gd name="connsiteY5" fmla="*/ 66675 h 342900"/>
              <a:gd name="connsiteX6" fmla="*/ 323850 w 390525"/>
              <a:gd name="connsiteY6" fmla="*/ 0 h 342900"/>
              <a:gd name="connsiteX7" fmla="*/ 390525 w 390525"/>
              <a:gd name="connsiteY7" fmla="*/ 857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342900">
                <a:moveTo>
                  <a:pt x="390525" y="85725"/>
                </a:moveTo>
                <a:lnTo>
                  <a:pt x="238125" y="200025"/>
                </a:lnTo>
                <a:lnTo>
                  <a:pt x="114300" y="342900"/>
                </a:lnTo>
                <a:lnTo>
                  <a:pt x="0" y="180975"/>
                </a:lnTo>
                <a:lnTo>
                  <a:pt x="190500" y="9525"/>
                </a:lnTo>
                <a:lnTo>
                  <a:pt x="247650" y="66675"/>
                </a:lnTo>
                <a:lnTo>
                  <a:pt x="323850" y="0"/>
                </a:lnTo>
                <a:lnTo>
                  <a:pt x="390525" y="85725"/>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11" name="Straight Arrow Connector 10"/>
          <p:cNvCxnSpPr/>
          <p:nvPr/>
        </p:nvCxnSpPr>
        <p:spPr bwMode="auto">
          <a:xfrm flipH="1" flipV="1">
            <a:off x="4905376" y="4090987"/>
            <a:ext cx="161926" cy="323855"/>
          </a:xfrm>
          <a:prstGeom prst="straightConnector1">
            <a:avLst/>
          </a:prstGeom>
          <a:noFill/>
          <a:ln w="25400" cap="flat" cmpd="sng" algn="ctr">
            <a:solidFill>
              <a:schemeClr val="tx1"/>
            </a:solidFill>
            <a:prstDash val="solid"/>
            <a:round/>
            <a:headEnd type="none" w="med" len="med"/>
            <a:tailEnd type="triangle" w="med" len="med"/>
          </a:ln>
          <a:effectLst/>
        </p:spPr>
      </p:cxnSp>
      <p:sp>
        <p:nvSpPr>
          <p:cNvPr id="17" name="Freeform 16"/>
          <p:cNvSpPr/>
          <p:nvPr/>
        </p:nvSpPr>
        <p:spPr bwMode="auto">
          <a:xfrm>
            <a:off x="1795463" y="4405313"/>
            <a:ext cx="1404937" cy="423862"/>
          </a:xfrm>
          <a:custGeom>
            <a:avLst/>
            <a:gdLst>
              <a:gd name="connsiteX0" fmla="*/ 0 w 1404937"/>
              <a:gd name="connsiteY0" fmla="*/ 47625 h 423862"/>
              <a:gd name="connsiteX1" fmla="*/ 571500 w 1404937"/>
              <a:gd name="connsiteY1" fmla="*/ 38100 h 423862"/>
              <a:gd name="connsiteX2" fmla="*/ 642937 w 1404937"/>
              <a:gd name="connsiteY2" fmla="*/ 57150 h 423862"/>
              <a:gd name="connsiteX3" fmla="*/ 1228725 w 1404937"/>
              <a:gd name="connsiteY3" fmla="*/ 28575 h 423862"/>
              <a:gd name="connsiteX4" fmla="*/ 1343025 w 1404937"/>
              <a:gd name="connsiteY4" fmla="*/ 0 h 423862"/>
              <a:gd name="connsiteX5" fmla="*/ 1404937 w 1404937"/>
              <a:gd name="connsiteY5" fmla="*/ 395287 h 423862"/>
              <a:gd name="connsiteX6" fmla="*/ 1247775 w 1404937"/>
              <a:gd name="connsiteY6" fmla="*/ 404812 h 423862"/>
              <a:gd name="connsiteX7" fmla="*/ 1071562 w 1404937"/>
              <a:gd name="connsiteY7" fmla="*/ 423862 h 423862"/>
              <a:gd name="connsiteX8" fmla="*/ 1042987 w 1404937"/>
              <a:gd name="connsiteY8" fmla="*/ 371475 h 423862"/>
              <a:gd name="connsiteX9" fmla="*/ 709612 w 1404937"/>
              <a:gd name="connsiteY9" fmla="*/ 390525 h 423862"/>
              <a:gd name="connsiteX10" fmla="*/ 695325 w 1404937"/>
              <a:gd name="connsiteY10" fmla="*/ 219075 h 423862"/>
              <a:gd name="connsiteX11" fmla="*/ 57150 w 1404937"/>
              <a:gd name="connsiteY11" fmla="*/ 233362 h 423862"/>
              <a:gd name="connsiteX12" fmla="*/ 0 w 1404937"/>
              <a:gd name="connsiteY12" fmla="*/ 47625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37" h="423862">
                <a:moveTo>
                  <a:pt x="0" y="47625"/>
                </a:moveTo>
                <a:lnTo>
                  <a:pt x="571500" y="38100"/>
                </a:lnTo>
                <a:lnTo>
                  <a:pt x="642937" y="57150"/>
                </a:lnTo>
                <a:lnTo>
                  <a:pt x="1228725" y="28575"/>
                </a:lnTo>
                <a:lnTo>
                  <a:pt x="1343025" y="0"/>
                </a:lnTo>
                <a:lnTo>
                  <a:pt x="1404937" y="395287"/>
                </a:lnTo>
                <a:lnTo>
                  <a:pt x="1247775" y="404812"/>
                </a:lnTo>
                <a:lnTo>
                  <a:pt x="1071562" y="423862"/>
                </a:lnTo>
                <a:lnTo>
                  <a:pt x="1042987" y="371475"/>
                </a:lnTo>
                <a:lnTo>
                  <a:pt x="709612" y="390525"/>
                </a:lnTo>
                <a:lnTo>
                  <a:pt x="695325" y="219075"/>
                </a:lnTo>
                <a:lnTo>
                  <a:pt x="57150" y="233362"/>
                </a:lnTo>
                <a:lnTo>
                  <a:pt x="0" y="47625"/>
                </a:lnTo>
                <a:close/>
              </a:path>
            </a:pathLst>
          </a:custGeom>
          <a:solidFill>
            <a:schemeClr val="bg1">
              <a:lumMod val="50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18" name="TextBox 17"/>
          <p:cNvSpPr txBox="1"/>
          <p:nvPr/>
        </p:nvSpPr>
        <p:spPr>
          <a:xfrm>
            <a:off x="2619385" y="4457707"/>
            <a:ext cx="415498" cy="276999"/>
          </a:xfrm>
          <a:prstGeom prst="rect">
            <a:avLst/>
          </a:prstGeom>
          <a:noFill/>
          <a:ln>
            <a:noFill/>
          </a:ln>
        </p:spPr>
        <p:txBody>
          <a:bodyPr wrap="none" rtlCol="0">
            <a:spAutoFit/>
          </a:bodyPr>
          <a:lstStyle/>
          <a:p>
            <a:r>
              <a:rPr lang="en-GB" sz="1200" b="1" dirty="0" smtClean="0">
                <a:solidFill>
                  <a:srgbClr val="0000FF"/>
                </a:solidFill>
                <a:effectLst>
                  <a:outerShdw blurRad="38100" dist="38100" dir="2700000" algn="tl">
                    <a:srgbClr val="000000">
                      <a:alpha val="43137"/>
                    </a:srgbClr>
                  </a:outerShdw>
                </a:effectLst>
              </a:rPr>
              <a:t>W1</a:t>
            </a:r>
            <a:endParaRPr lang="en-GB" sz="1200" b="1" dirty="0">
              <a:solidFill>
                <a:srgbClr val="0000FF"/>
              </a:solidFill>
              <a:effectLst>
                <a:outerShdw blurRad="38100" dist="38100" dir="2700000" algn="tl">
                  <a:srgbClr val="000000">
                    <a:alpha val="43137"/>
                  </a:srgbClr>
                </a:outerShdw>
              </a:effectLst>
            </a:endParaRPr>
          </a:p>
        </p:txBody>
      </p:sp>
      <p:sp>
        <p:nvSpPr>
          <p:cNvPr id="19" name="Freeform 18"/>
          <p:cNvSpPr/>
          <p:nvPr/>
        </p:nvSpPr>
        <p:spPr bwMode="auto">
          <a:xfrm>
            <a:off x="1795461" y="4443412"/>
            <a:ext cx="233364" cy="223837"/>
          </a:xfrm>
          <a:custGeom>
            <a:avLst/>
            <a:gdLst>
              <a:gd name="connsiteX0" fmla="*/ 514350 w 514350"/>
              <a:gd name="connsiteY0" fmla="*/ 19050 h 504825"/>
              <a:gd name="connsiteX1" fmla="*/ 419100 w 514350"/>
              <a:gd name="connsiteY1" fmla="*/ 0 h 504825"/>
              <a:gd name="connsiteX2" fmla="*/ 0 w 514350"/>
              <a:gd name="connsiteY2" fmla="*/ 57150 h 504825"/>
              <a:gd name="connsiteX3" fmla="*/ 104775 w 514350"/>
              <a:gd name="connsiteY3" fmla="*/ 504825 h 504825"/>
              <a:gd name="connsiteX4" fmla="*/ 171450 w 514350"/>
              <a:gd name="connsiteY4" fmla="*/ 485775 h 504825"/>
              <a:gd name="connsiteX5" fmla="*/ 171450 w 514350"/>
              <a:gd name="connsiteY5" fmla="*/ 419100 h 504825"/>
              <a:gd name="connsiteX6" fmla="*/ 504825 w 514350"/>
              <a:gd name="connsiteY6" fmla="*/ 390525 h 504825"/>
              <a:gd name="connsiteX7" fmla="*/ 514350 w 514350"/>
              <a:gd name="connsiteY7" fmla="*/ 19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04825">
                <a:moveTo>
                  <a:pt x="514350" y="19050"/>
                </a:moveTo>
                <a:lnTo>
                  <a:pt x="419100" y="0"/>
                </a:lnTo>
                <a:lnTo>
                  <a:pt x="0" y="57150"/>
                </a:lnTo>
                <a:lnTo>
                  <a:pt x="104775" y="504825"/>
                </a:lnTo>
                <a:lnTo>
                  <a:pt x="171450" y="485775"/>
                </a:lnTo>
                <a:lnTo>
                  <a:pt x="171450" y="419100"/>
                </a:lnTo>
                <a:lnTo>
                  <a:pt x="504825" y="390525"/>
                </a:lnTo>
                <a:lnTo>
                  <a:pt x="514350" y="19050"/>
                </a:lnTo>
                <a:close/>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20" name="Straight Arrow Connector 19"/>
          <p:cNvCxnSpPr/>
          <p:nvPr/>
        </p:nvCxnSpPr>
        <p:spPr bwMode="auto">
          <a:xfrm flipV="1">
            <a:off x="1833564" y="4519613"/>
            <a:ext cx="80961" cy="304806"/>
          </a:xfrm>
          <a:prstGeom prst="straightConnector1">
            <a:avLst/>
          </a:prstGeom>
          <a:noFill/>
          <a:ln w="25400" cap="flat" cmpd="sng" algn="ctr">
            <a:solidFill>
              <a:schemeClr val="tx1"/>
            </a:solidFill>
            <a:prstDash val="solid"/>
            <a:round/>
            <a:headEnd type="none" w="med" len="med"/>
            <a:tailEnd type="triangle" w="med" len="med"/>
          </a:ln>
          <a:effectLst/>
        </p:spPr>
      </p:cxnSp>
      <p:pic>
        <p:nvPicPr>
          <p:cNvPr id="34" name="Picture 33" descr="legend.jpg"/>
          <p:cNvPicPr>
            <a:picLocks noChangeAspect="1"/>
          </p:cNvPicPr>
          <p:nvPr/>
        </p:nvPicPr>
        <p:blipFill>
          <a:blip r:embed="rId5" cstate="screen"/>
          <a:stretch>
            <a:fillRect/>
          </a:stretch>
        </p:blipFill>
        <p:spPr>
          <a:xfrm>
            <a:off x="6691449" y="546453"/>
            <a:ext cx="2093944" cy="2603141"/>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23" name="Freeform 22"/>
          <p:cNvSpPr/>
          <p:nvPr/>
        </p:nvSpPr>
        <p:spPr bwMode="auto">
          <a:xfrm>
            <a:off x="1690688" y="3486150"/>
            <a:ext cx="2195512" cy="952500"/>
          </a:xfrm>
          <a:custGeom>
            <a:avLst/>
            <a:gdLst>
              <a:gd name="connsiteX0" fmla="*/ 180975 w 2195512"/>
              <a:gd name="connsiteY0" fmla="*/ 0 h 952500"/>
              <a:gd name="connsiteX1" fmla="*/ 1038225 w 2195512"/>
              <a:gd name="connsiteY1" fmla="*/ 171450 h 952500"/>
              <a:gd name="connsiteX2" fmla="*/ 1228725 w 2195512"/>
              <a:gd name="connsiteY2" fmla="*/ 200025 h 952500"/>
              <a:gd name="connsiteX3" fmla="*/ 1814512 w 2195512"/>
              <a:gd name="connsiteY3" fmla="*/ 166688 h 952500"/>
              <a:gd name="connsiteX4" fmla="*/ 1847850 w 2195512"/>
              <a:gd name="connsiteY4" fmla="*/ 271463 h 952500"/>
              <a:gd name="connsiteX5" fmla="*/ 1966912 w 2195512"/>
              <a:gd name="connsiteY5" fmla="*/ 361950 h 952500"/>
              <a:gd name="connsiteX6" fmla="*/ 2114550 w 2195512"/>
              <a:gd name="connsiteY6" fmla="*/ 519113 h 952500"/>
              <a:gd name="connsiteX7" fmla="*/ 2195512 w 2195512"/>
              <a:gd name="connsiteY7" fmla="*/ 652463 h 952500"/>
              <a:gd name="connsiteX8" fmla="*/ 1966912 w 2195512"/>
              <a:gd name="connsiteY8" fmla="*/ 790575 h 952500"/>
              <a:gd name="connsiteX9" fmla="*/ 1443037 w 2195512"/>
              <a:gd name="connsiteY9" fmla="*/ 904875 h 952500"/>
              <a:gd name="connsiteX10" fmla="*/ 1223962 w 2195512"/>
              <a:gd name="connsiteY10" fmla="*/ 933450 h 952500"/>
              <a:gd name="connsiteX11" fmla="*/ 866775 w 2195512"/>
              <a:gd name="connsiteY11" fmla="*/ 952500 h 952500"/>
              <a:gd name="connsiteX12" fmla="*/ 814387 w 2195512"/>
              <a:gd name="connsiteY12" fmla="*/ 947738 h 952500"/>
              <a:gd name="connsiteX13" fmla="*/ 709612 w 2195512"/>
              <a:gd name="connsiteY13" fmla="*/ 942975 h 952500"/>
              <a:gd name="connsiteX14" fmla="*/ 90487 w 2195512"/>
              <a:gd name="connsiteY14" fmla="*/ 947738 h 952500"/>
              <a:gd name="connsiteX15" fmla="*/ 0 w 2195512"/>
              <a:gd name="connsiteY15" fmla="*/ 300038 h 952500"/>
              <a:gd name="connsiteX16" fmla="*/ 38100 w 2195512"/>
              <a:gd name="connsiteY16" fmla="*/ 147638 h 952500"/>
              <a:gd name="connsiteX17" fmla="*/ 142875 w 2195512"/>
              <a:gd name="connsiteY17" fmla="*/ 171450 h 952500"/>
              <a:gd name="connsiteX18" fmla="*/ 180975 w 2195512"/>
              <a:gd name="connsiteY1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512" h="952500">
                <a:moveTo>
                  <a:pt x="180975" y="0"/>
                </a:moveTo>
                <a:lnTo>
                  <a:pt x="1038225" y="171450"/>
                </a:lnTo>
                <a:lnTo>
                  <a:pt x="1228725" y="200025"/>
                </a:lnTo>
                <a:lnTo>
                  <a:pt x="1814512" y="166688"/>
                </a:lnTo>
                <a:lnTo>
                  <a:pt x="1847850" y="271463"/>
                </a:lnTo>
                <a:lnTo>
                  <a:pt x="1966912" y="361950"/>
                </a:lnTo>
                <a:lnTo>
                  <a:pt x="2114550" y="519113"/>
                </a:lnTo>
                <a:lnTo>
                  <a:pt x="2195512" y="652463"/>
                </a:lnTo>
                <a:lnTo>
                  <a:pt x="1966912" y="790575"/>
                </a:lnTo>
                <a:lnTo>
                  <a:pt x="1443037" y="904875"/>
                </a:lnTo>
                <a:lnTo>
                  <a:pt x="1223962" y="933450"/>
                </a:lnTo>
                <a:lnTo>
                  <a:pt x="866775" y="952500"/>
                </a:lnTo>
                <a:lnTo>
                  <a:pt x="814387" y="947738"/>
                </a:lnTo>
                <a:lnTo>
                  <a:pt x="709612" y="942975"/>
                </a:lnTo>
                <a:lnTo>
                  <a:pt x="90487" y="947738"/>
                </a:lnTo>
                <a:lnTo>
                  <a:pt x="0" y="300038"/>
                </a:lnTo>
                <a:lnTo>
                  <a:pt x="38100" y="147638"/>
                </a:lnTo>
                <a:lnTo>
                  <a:pt x="142875" y="171450"/>
                </a:lnTo>
                <a:lnTo>
                  <a:pt x="180975" y="0"/>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8" name="Picture 7" descr="BL phasing map.gif"/>
          <p:cNvPicPr>
            <a:picLocks noChangeAspect="1"/>
          </p:cNvPicPr>
          <p:nvPr/>
        </p:nvPicPr>
        <p:blipFill>
          <a:blip r:embed="rId4" cstate="screen"/>
          <a:stretch>
            <a:fillRect/>
          </a:stretch>
        </p:blipFill>
        <p:spPr>
          <a:xfrm>
            <a:off x="1350335" y="1041992"/>
            <a:ext cx="5890437" cy="4253022"/>
          </a:xfrm>
          <a:prstGeom prst="rect">
            <a:avLst/>
          </a:prstGeom>
        </p:spPr>
      </p:pic>
      <p:sp>
        <p:nvSpPr>
          <p:cNvPr id="5" name="Freeform 4"/>
          <p:cNvSpPr/>
          <p:nvPr/>
        </p:nvSpPr>
        <p:spPr bwMode="auto">
          <a:xfrm>
            <a:off x="4138614" y="3643313"/>
            <a:ext cx="885825" cy="766762"/>
          </a:xfrm>
          <a:custGeom>
            <a:avLst/>
            <a:gdLst>
              <a:gd name="connsiteX0" fmla="*/ 0 w 885825"/>
              <a:gd name="connsiteY0" fmla="*/ 390525 h 766762"/>
              <a:gd name="connsiteX1" fmla="*/ 180975 w 885825"/>
              <a:gd name="connsiteY1" fmla="*/ 233362 h 766762"/>
              <a:gd name="connsiteX2" fmla="*/ 361950 w 885825"/>
              <a:gd name="connsiteY2" fmla="*/ 0 h 766762"/>
              <a:gd name="connsiteX3" fmla="*/ 771525 w 885825"/>
              <a:gd name="connsiteY3" fmla="*/ 247650 h 766762"/>
              <a:gd name="connsiteX4" fmla="*/ 847725 w 885825"/>
              <a:gd name="connsiteY4" fmla="*/ 309562 h 766762"/>
              <a:gd name="connsiteX5" fmla="*/ 885825 w 885825"/>
              <a:gd name="connsiteY5" fmla="*/ 381000 h 766762"/>
              <a:gd name="connsiteX6" fmla="*/ 885825 w 885825"/>
              <a:gd name="connsiteY6" fmla="*/ 428625 h 766762"/>
              <a:gd name="connsiteX7" fmla="*/ 847725 w 885825"/>
              <a:gd name="connsiteY7" fmla="*/ 438150 h 766762"/>
              <a:gd name="connsiteX8" fmla="*/ 771525 w 885825"/>
              <a:gd name="connsiteY8" fmla="*/ 490537 h 766762"/>
              <a:gd name="connsiteX9" fmla="*/ 704850 w 885825"/>
              <a:gd name="connsiteY9" fmla="*/ 533400 h 766762"/>
              <a:gd name="connsiteX10" fmla="*/ 457200 w 885825"/>
              <a:gd name="connsiteY10" fmla="*/ 766762 h 766762"/>
              <a:gd name="connsiteX11" fmla="*/ 328612 w 885825"/>
              <a:gd name="connsiteY11" fmla="*/ 723900 h 766762"/>
              <a:gd name="connsiteX12" fmla="*/ 219075 w 885825"/>
              <a:gd name="connsiteY12" fmla="*/ 652462 h 766762"/>
              <a:gd name="connsiteX13" fmla="*/ 104775 w 885825"/>
              <a:gd name="connsiteY13" fmla="*/ 547687 h 766762"/>
              <a:gd name="connsiteX14" fmla="*/ 0 w 885825"/>
              <a:gd name="connsiteY14" fmla="*/ 390525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766762">
                <a:moveTo>
                  <a:pt x="0" y="390525"/>
                </a:moveTo>
                <a:lnTo>
                  <a:pt x="180975" y="233362"/>
                </a:lnTo>
                <a:lnTo>
                  <a:pt x="361950" y="0"/>
                </a:lnTo>
                <a:lnTo>
                  <a:pt x="771525" y="247650"/>
                </a:lnTo>
                <a:lnTo>
                  <a:pt x="847725" y="309562"/>
                </a:lnTo>
                <a:lnTo>
                  <a:pt x="885825" y="381000"/>
                </a:lnTo>
                <a:lnTo>
                  <a:pt x="885825" y="428625"/>
                </a:lnTo>
                <a:lnTo>
                  <a:pt x="847725" y="438150"/>
                </a:lnTo>
                <a:lnTo>
                  <a:pt x="771525" y="490537"/>
                </a:lnTo>
                <a:lnTo>
                  <a:pt x="704850" y="533400"/>
                </a:lnTo>
                <a:lnTo>
                  <a:pt x="457200" y="766762"/>
                </a:lnTo>
                <a:lnTo>
                  <a:pt x="328612" y="723900"/>
                </a:lnTo>
                <a:lnTo>
                  <a:pt x="219075" y="652462"/>
                </a:lnTo>
                <a:lnTo>
                  <a:pt x="104775" y="547687"/>
                </a:lnTo>
                <a:lnTo>
                  <a:pt x="0" y="390525"/>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7" name="TextBox 6"/>
          <p:cNvSpPr txBox="1"/>
          <p:nvPr/>
        </p:nvSpPr>
        <p:spPr>
          <a:xfrm>
            <a:off x="4329113" y="37861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E1</a:t>
            </a:r>
            <a:endParaRPr lang="en-GB" sz="1200" b="1" dirty="0">
              <a:solidFill>
                <a:srgbClr val="FF0000"/>
              </a:solidFill>
              <a:effectLst>
                <a:outerShdw blurRad="38100" dist="38100" dir="2700000" algn="tl">
                  <a:srgbClr val="000000">
                    <a:alpha val="43137"/>
                  </a:srgbClr>
                </a:outerShdw>
              </a:effectLst>
            </a:endParaRPr>
          </a:p>
        </p:txBody>
      </p:sp>
      <p:sp>
        <p:nvSpPr>
          <p:cNvPr id="9" name="Freeform 8"/>
          <p:cNvSpPr/>
          <p:nvPr/>
        </p:nvSpPr>
        <p:spPr bwMode="auto">
          <a:xfrm>
            <a:off x="4776789" y="4029075"/>
            <a:ext cx="190500" cy="128588"/>
          </a:xfrm>
          <a:custGeom>
            <a:avLst/>
            <a:gdLst>
              <a:gd name="connsiteX0" fmla="*/ 390525 w 390525"/>
              <a:gd name="connsiteY0" fmla="*/ 85725 h 342900"/>
              <a:gd name="connsiteX1" fmla="*/ 238125 w 390525"/>
              <a:gd name="connsiteY1" fmla="*/ 200025 h 342900"/>
              <a:gd name="connsiteX2" fmla="*/ 114300 w 390525"/>
              <a:gd name="connsiteY2" fmla="*/ 342900 h 342900"/>
              <a:gd name="connsiteX3" fmla="*/ 0 w 390525"/>
              <a:gd name="connsiteY3" fmla="*/ 180975 h 342900"/>
              <a:gd name="connsiteX4" fmla="*/ 190500 w 390525"/>
              <a:gd name="connsiteY4" fmla="*/ 9525 h 342900"/>
              <a:gd name="connsiteX5" fmla="*/ 247650 w 390525"/>
              <a:gd name="connsiteY5" fmla="*/ 66675 h 342900"/>
              <a:gd name="connsiteX6" fmla="*/ 323850 w 390525"/>
              <a:gd name="connsiteY6" fmla="*/ 0 h 342900"/>
              <a:gd name="connsiteX7" fmla="*/ 390525 w 390525"/>
              <a:gd name="connsiteY7" fmla="*/ 857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342900">
                <a:moveTo>
                  <a:pt x="390525" y="85725"/>
                </a:moveTo>
                <a:lnTo>
                  <a:pt x="238125" y="200025"/>
                </a:lnTo>
                <a:lnTo>
                  <a:pt x="114300" y="342900"/>
                </a:lnTo>
                <a:lnTo>
                  <a:pt x="0" y="180975"/>
                </a:lnTo>
                <a:lnTo>
                  <a:pt x="190500" y="9525"/>
                </a:lnTo>
                <a:lnTo>
                  <a:pt x="247650" y="66675"/>
                </a:lnTo>
                <a:lnTo>
                  <a:pt x="323850" y="0"/>
                </a:lnTo>
                <a:lnTo>
                  <a:pt x="390525" y="85725"/>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11" name="Straight Arrow Connector 10"/>
          <p:cNvCxnSpPr/>
          <p:nvPr/>
        </p:nvCxnSpPr>
        <p:spPr bwMode="auto">
          <a:xfrm flipH="1" flipV="1">
            <a:off x="4905376" y="4090987"/>
            <a:ext cx="161926" cy="323855"/>
          </a:xfrm>
          <a:prstGeom prst="straightConnector1">
            <a:avLst/>
          </a:prstGeom>
          <a:noFill/>
          <a:ln w="25400" cap="flat" cmpd="sng" algn="ctr">
            <a:solidFill>
              <a:schemeClr val="tx1"/>
            </a:solidFill>
            <a:prstDash val="solid"/>
            <a:round/>
            <a:headEnd type="none" w="med" len="med"/>
            <a:tailEnd type="triangle" w="med" len="med"/>
          </a:ln>
          <a:effectLst/>
        </p:spPr>
      </p:cxnSp>
      <p:sp>
        <p:nvSpPr>
          <p:cNvPr id="17" name="Freeform 16"/>
          <p:cNvSpPr/>
          <p:nvPr/>
        </p:nvSpPr>
        <p:spPr bwMode="auto">
          <a:xfrm>
            <a:off x="1795463" y="4405313"/>
            <a:ext cx="1404937" cy="423862"/>
          </a:xfrm>
          <a:custGeom>
            <a:avLst/>
            <a:gdLst>
              <a:gd name="connsiteX0" fmla="*/ 0 w 1404937"/>
              <a:gd name="connsiteY0" fmla="*/ 47625 h 423862"/>
              <a:gd name="connsiteX1" fmla="*/ 571500 w 1404937"/>
              <a:gd name="connsiteY1" fmla="*/ 38100 h 423862"/>
              <a:gd name="connsiteX2" fmla="*/ 642937 w 1404937"/>
              <a:gd name="connsiteY2" fmla="*/ 57150 h 423862"/>
              <a:gd name="connsiteX3" fmla="*/ 1228725 w 1404937"/>
              <a:gd name="connsiteY3" fmla="*/ 28575 h 423862"/>
              <a:gd name="connsiteX4" fmla="*/ 1343025 w 1404937"/>
              <a:gd name="connsiteY4" fmla="*/ 0 h 423862"/>
              <a:gd name="connsiteX5" fmla="*/ 1404937 w 1404937"/>
              <a:gd name="connsiteY5" fmla="*/ 395287 h 423862"/>
              <a:gd name="connsiteX6" fmla="*/ 1247775 w 1404937"/>
              <a:gd name="connsiteY6" fmla="*/ 404812 h 423862"/>
              <a:gd name="connsiteX7" fmla="*/ 1071562 w 1404937"/>
              <a:gd name="connsiteY7" fmla="*/ 423862 h 423862"/>
              <a:gd name="connsiteX8" fmla="*/ 1042987 w 1404937"/>
              <a:gd name="connsiteY8" fmla="*/ 371475 h 423862"/>
              <a:gd name="connsiteX9" fmla="*/ 709612 w 1404937"/>
              <a:gd name="connsiteY9" fmla="*/ 390525 h 423862"/>
              <a:gd name="connsiteX10" fmla="*/ 695325 w 1404937"/>
              <a:gd name="connsiteY10" fmla="*/ 219075 h 423862"/>
              <a:gd name="connsiteX11" fmla="*/ 57150 w 1404937"/>
              <a:gd name="connsiteY11" fmla="*/ 233362 h 423862"/>
              <a:gd name="connsiteX12" fmla="*/ 0 w 1404937"/>
              <a:gd name="connsiteY12" fmla="*/ 47625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37" h="423862">
                <a:moveTo>
                  <a:pt x="0" y="47625"/>
                </a:moveTo>
                <a:lnTo>
                  <a:pt x="571500" y="38100"/>
                </a:lnTo>
                <a:lnTo>
                  <a:pt x="642937" y="57150"/>
                </a:lnTo>
                <a:lnTo>
                  <a:pt x="1228725" y="28575"/>
                </a:lnTo>
                <a:lnTo>
                  <a:pt x="1343025" y="0"/>
                </a:lnTo>
                <a:lnTo>
                  <a:pt x="1404937" y="395287"/>
                </a:lnTo>
                <a:lnTo>
                  <a:pt x="1247775" y="404812"/>
                </a:lnTo>
                <a:lnTo>
                  <a:pt x="1071562" y="423862"/>
                </a:lnTo>
                <a:lnTo>
                  <a:pt x="1042987" y="371475"/>
                </a:lnTo>
                <a:lnTo>
                  <a:pt x="709612" y="390525"/>
                </a:lnTo>
                <a:lnTo>
                  <a:pt x="695325" y="219075"/>
                </a:lnTo>
                <a:lnTo>
                  <a:pt x="57150" y="233362"/>
                </a:lnTo>
                <a:lnTo>
                  <a:pt x="0" y="47625"/>
                </a:lnTo>
                <a:close/>
              </a:path>
            </a:pathLst>
          </a:custGeom>
          <a:solidFill>
            <a:schemeClr val="bg1">
              <a:lumMod val="50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18" name="TextBox 17"/>
          <p:cNvSpPr txBox="1"/>
          <p:nvPr/>
        </p:nvSpPr>
        <p:spPr>
          <a:xfrm>
            <a:off x="2619385" y="4457707"/>
            <a:ext cx="415498" cy="276999"/>
          </a:xfrm>
          <a:prstGeom prst="rect">
            <a:avLst/>
          </a:prstGeom>
          <a:noFill/>
          <a:ln>
            <a:noFill/>
          </a:ln>
        </p:spPr>
        <p:txBody>
          <a:bodyPr wrap="none" rtlCol="0">
            <a:spAutoFit/>
          </a:bodyPr>
          <a:lstStyle/>
          <a:p>
            <a:r>
              <a:rPr lang="en-GB" sz="1200" b="1" dirty="0" smtClean="0">
                <a:solidFill>
                  <a:srgbClr val="0000FF"/>
                </a:solidFill>
                <a:effectLst>
                  <a:outerShdw blurRad="38100" dist="38100" dir="2700000" algn="tl">
                    <a:srgbClr val="000000">
                      <a:alpha val="43137"/>
                    </a:srgbClr>
                  </a:outerShdw>
                </a:effectLst>
              </a:rPr>
              <a:t>W1</a:t>
            </a:r>
            <a:endParaRPr lang="en-GB" sz="1200" b="1" dirty="0">
              <a:solidFill>
                <a:srgbClr val="0000FF"/>
              </a:solidFill>
              <a:effectLst>
                <a:outerShdw blurRad="38100" dist="38100" dir="2700000" algn="tl">
                  <a:srgbClr val="000000">
                    <a:alpha val="43137"/>
                  </a:srgbClr>
                </a:outerShdw>
              </a:effectLst>
            </a:endParaRPr>
          </a:p>
        </p:txBody>
      </p:sp>
      <p:sp>
        <p:nvSpPr>
          <p:cNvPr id="19" name="Freeform 18"/>
          <p:cNvSpPr/>
          <p:nvPr/>
        </p:nvSpPr>
        <p:spPr bwMode="auto">
          <a:xfrm>
            <a:off x="1795461" y="4443412"/>
            <a:ext cx="233364" cy="223837"/>
          </a:xfrm>
          <a:custGeom>
            <a:avLst/>
            <a:gdLst>
              <a:gd name="connsiteX0" fmla="*/ 514350 w 514350"/>
              <a:gd name="connsiteY0" fmla="*/ 19050 h 504825"/>
              <a:gd name="connsiteX1" fmla="*/ 419100 w 514350"/>
              <a:gd name="connsiteY1" fmla="*/ 0 h 504825"/>
              <a:gd name="connsiteX2" fmla="*/ 0 w 514350"/>
              <a:gd name="connsiteY2" fmla="*/ 57150 h 504825"/>
              <a:gd name="connsiteX3" fmla="*/ 104775 w 514350"/>
              <a:gd name="connsiteY3" fmla="*/ 504825 h 504825"/>
              <a:gd name="connsiteX4" fmla="*/ 171450 w 514350"/>
              <a:gd name="connsiteY4" fmla="*/ 485775 h 504825"/>
              <a:gd name="connsiteX5" fmla="*/ 171450 w 514350"/>
              <a:gd name="connsiteY5" fmla="*/ 419100 h 504825"/>
              <a:gd name="connsiteX6" fmla="*/ 504825 w 514350"/>
              <a:gd name="connsiteY6" fmla="*/ 390525 h 504825"/>
              <a:gd name="connsiteX7" fmla="*/ 514350 w 514350"/>
              <a:gd name="connsiteY7" fmla="*/ 19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04825">
                <a:moveTo>
                  <a:pt x="514350" y="19050"/>
                </a:moveTo>
                <a:lnTo>
                  <a:pt x="419100" y="0"/>
                </a:lnTo>
                <a:lnTo>
                  <a:pt x="0" y="57150"/>
                </a:lnTo>
                <a:lnTo>
                  <a:pt x="104775" y="504825"/>
                </a:lnTo>
                <a:lnTo>
                  <a:pt x="171450" y="485775"/>
                </a:lnTo>
                <a:lnTo>
                  <a:pt x="171450" y="419100"/>
                </a:lnTo>
                <a:lnTo>
                  <a:pt x="504825" y="390525"/>
                </a:lnTo>
                <a:lnTo>
                  <a:pt x="514350" y="19050"/>
                </a:lnTo>
                <a:close/>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20" name="Straight Arrow Connector 19"/>
          <p:cNvCxnSpPr/>
          <p:nvPr/>
        </p:nvCxnSpPr>
        <p:spPr bwMode="auto">
          <a:xfrm flipV="1">
            <a:off x="1833564" y="4519613"/>
            <a:ext cx="80961" cy="304806"/>
          </a:xfrm>
          <a:prstGeom prst="straightConnector1">
            <a:avLst/>
          </a:prstGeom>
          <a:noFill/>
          <a:ln w="25400" cap="flat" cmpd="sng" algn="ctr">
            <a:solidFill>
              <a:schemeClr val="tx1"/>
            </a:solidFill>
            <a:prstDash val="solid"/>
            <a:round/>
            <a:headEnd type="none" w="med" len="med"/>
            <a:tailEnd type="triangle" w="med" len="med"/>
          </a:ln>
          <a:effectLst/>
        </p:spPr>
      </p:cxnSp>
      <p:cxnSp>
        <p:nvCxnSpPr>
          <p:cNvPr id="25" name="Straight Connector 24"/>
          <p:cNvCxnSpPr/>
          <p:nvPr/>
        </p:nvCxnSpPr>
        <p:spPr bwMode="auto">
          <a:xfrm>
            <a:off x="2900363" y="3671888"/>
            <a:ext cx="0" cy="728662"/>
          </a:xfrm>
          <a:prstGeom prst="line">
            <a:avLst/>
          </a:prstGeom>
          <a:noFill/>
          <a:ln w="254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a:off x="2219325" y="3581400"/>
            <a:ext cx="309563" cy="728663"/>
          </a:xfrm>
          <a:prstGeom prst="line">
            <a:avLst/>
          </a:prstGeom>
          <a:noFill/>
          <a:ln w="25400" cap="flat" cmpd="sng" algn="ctr">
            <a:solidFill>
              <a:srgbClr val="0000FF"/>
            </a:solidFill>
            <a:prstDash val="solid"/>
            <a:round/>
            <a:headEnd type="none" w="med" len="med"/>
            <a:tailEnd type="none" w="med" len="med"/>
          </a:ln>
          <a:effectLst/>
        </p:spPr>
      </p:cxnSp>
      <p:cxnSp>
        <p:nvCxnSpPr>
          <p:cNvPr id="35" name="Straight Connector 34"/>
          <p:cNvCxnSpPr/>
          <p:nvPr/>
        </p:nvCxnSpPr>
        <p:spPr bwMode="auto">
          <a:xfrm>
            <a:off x="2528888" y="4314825"/>
            <a:ext cx="14287" cy="114300"/>
          </a:xfrm>
          <a:prstGeom prst="line">
            <a:avLst/>
          </a:prstGeom>
          <a:noFill/>
          <a:ln w="25400" cap="flat" cmpd="sng" algn="ctr">
            <a:solidFill>
              <a:srgbClr val="0000FF"/>
            </a:solidFill>
            <a:prstDash val="solid"/>
            <a:round/>
            <a:headEnd type="none" w="med" len="med"/>
            <a:tailEnd type="none" w="med" len="med"/>
          </a:ln>
          <a:effectLst/>
        </p:spPr>
      </p:cxnSp>
      <p:pic>
        <p:nvPicPr>
          <p:cNvPr id="34" name="Picture 33" descr="legend.jpg"/>
          <p:cNvPicPr>
            <a:picLocks noChangeAspect="1"/>
          </p:cNvPicPr>
          <p:nvPr/>
        </p:nvPicPr>
        <p:blipFill>
          <a:blip r:embed="rId5" cstate="screen"/>
          <a:stretch>
            <a:fillRect/>
          </a:stretch>
        </p:blipFill>
        <p:spPr>
          <a:xfrm>
            <a:off x="6691449" y="546453"/>
            <a:ext cx="2093944" cy="2603141"/>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23" name="Freeform 22"/>
          <p:cNvSpPr/>
          <p:nvPr/>
        </p:nvSpPr>
        <p:spPr bwMode="auto">
          <a:xfrm>
            <a:off x="1690688" y="3486150"/>
            <a:ext cx="2195512" cy="952500"/>
          </a:xfrm>
          <a:custGeom>
            <a:avLst/>
            <a:gdLst>
              <a:gd name="connsiteX0" fmla="*/ 180975 w 2195512"/>
              <a:gd name="connsiteY0" fmla="*/ 0 h 952500"/>
              <a:gd name="connsiteX1" fmla="*/ 1038225 w 2195512"/>
              <a:gd name="connsiteY1" fmla="*/ 171450 h 952500"/>
              <a:gd name="connsiteX2" fmla="*/ 1228725 w 2195512"/>
              <a:gd name="connsiteY2" fmla="*/ 200025 h 952500"/>
              <a:gd name="connsiteX3" fmla="*/ 1814512 w 2195512"/>
              <a:gd name="connsiteY3" fmla="*/ 166688 h 952500"/>
              <a:gd name="connsiteX4" fmla="*/ 1847850 w 2195512"/>
              <a:gd name="connsiteY4" fmla="*/ 271463 h 952500"/>
              <a:gd name="connsiteX5" fmla="*/ 1966912 w 2195512"/>
              <a:gd name="connsiteY5" fmla="*/ 361950 h 952500"/>
              <a:gd name="connsiteX6" fmla="*/ 2114550 w 2195512"/>
              <a:gd name="connsiteY6" fmla="*/ 519113 h 952500"/>
              <a:gd name="connsiteX7" fmla="*/ 2195512 w 2195512"/>
              <a:gd name="connsiteY7" fmla="*/ 652463 h 952500"/>
              <a:gd name="connsiteX8" fmla="*/ 1966912 w 2195512"/>
              <a:gd name="connsiteY8" fmla="*/ 790575 h 952500"/>
              <a:gd name="connsiteX9" fmla="*/ 1443037 w 2195512"/>
              <a:gd name="connsiteY9" fmla="*/ 904875 h 952500"/>
              <a:gd name="connsiteX10" fmla="*/ 1223962 w 2195512"/>
              <a:gd name="connsiteY10" fmla="*/ 933450 h 952500"/>
              <a:gd name="connsiteX11" fmla="*/ 866775 w 2195512"/>
              <a:gd name="connsiteY11" fmla="*/ 952500 h 952500"/>
              <a:gd name="connsiteX12" fmla="*/ 814387 w 2195512"/>
              <a:gd name="connsiteY12" fmla="*/ 947738 h 952500"/>
              <a:gd name="connsiteX13" fmla="*/ 709612 w 2195512"/>
              <a:gd name="connsiteY13" fmla="*/ 942975 h 952500"/>
              <a:gd name="connsiteX14" fmla="*/ 90487 w 2195512"/>
              <a:gd name="connsiteY14" fmla="*/ 947738 h 952500"/>
              <a:gd name="connsiteX15" fmla="*/ 0 w 2195512"/>
              <a:gd name="connsiteY15" fmla="*/ 300038 h 952500"/>
              <a:gd name="connsiteX16" fmla="*/ 38100 w 2195512"/>
              <a:gd name="connsiteY16" fmla="*/ 147638 h 952500"/>
              <a:gd name="connsiteX17" fmla="*/ 142875 w 2195512"/>
              <a:gd name="connsiteY17" fmla="*/ 171450 h 952500"/>
              <a:gd name="connsiteX18" fmla="*/ 180975 w 2195512"/>
              <a:gd name="connsiteY1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512" h="952500">
                <a:moveTo>
                  <a:pt x="180975" y="0"/>
                </a:moveTo>
                <a:lnTo>
                  <a:pt x="1038225" y="171450"/>
                </a:lnTo>
                <a:lnTo>
                  <a:pt x="1228725" y="200025"/>
                </a:lnTo>
                <a:lnTo>
                  <a:pt x="1814512" y="166688"/>
                </a:lnTo>
                <a:lnTo>
                  <a:pt x="1847850" y="271463"/>
                </a:lnTo>
                <a:lnTo>
                  <a:pt x="1966912" y="361950"/>
                </a:lnTo>
                <a:lnTo>
                  <a:pt x="2114550" y="519113"/>
                </a:lnTo>
                <a:lnTo>
                  <a:pt x="2195512" y="652463"/>
                </a:lnTo>
                <a:lnTo>
                  <a:pt x="1966912" y="790575"/>
                </a:lnTo>
                <a:lnTo>
                  <a:pt x="1443037" y="904875"/>
                </a:lnTo>
                <a:lnTo>
                  <a:pt x="1223962" y="933450"/>
                </a:lnTo>
                <a:lnTo>
                  <a:pt x="866775" y="952500"/>
                </a:lnTo>
                <a:lnTo>
                  <a:pt x="814387" y="947738"/>
                </a:lnTo>
                <a:lnTo>
                  <a:pt x="709612" y="942975"/>
                </a:lnTo>
                <a:lnTo>
                  <a:pt x="90487" y="947738"/>
                </a:lnTo>
                <a:lnTo>
                  <a:pt x="0" y="300038"/>
                </a:lnTo>
                <a:lnTo>
                  <a:pt x="38100" y="147638"/>
                </a:lnTo>
                <a:lnTo>
                  <a:pt x="142875" y="171450"/>
                </a:lnTo>
                <a:lnTo>
                  <a:pt x="180975" y="0"/>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8" name="Picture 7" descr="BL phasing map.gif"/>
          <p:cNvPicPr>
            <a:picLocks noChangeAspect="1"/>
          </p:cNvPicPr>
          <p:nvPr/>
        </p:nvPicPr>
        <p:blipFill>
          <a:blip r:embed="rId4" cstate="screen"/>
          <a:stretch>
            <a:fillRect/>
          </a:stretch>
        </p:blipFill>
        <p:spPr>
          <a:xfrm>
            <a:off x="1350335" y="1041992"/>
            <a:ext cx="5890437" cy="4253022"/>
          </a:xfrm>
          <a:prstGeom prst="rect">
            <a:avLst/>
          </a:prstGeom>
        </p:spPr>
      </p:pic>
      <p:sp>
        <p:nvSpPr>
          <p:cNvPr id="5" name="Freeform 4"/>
          <p:cNvSpPr/>
          <p:nvPr/>
        </p:nvSpPr>
        <p:spPr bwMode="auto">
          <a:xfrm>
            <a:off x="4138614" y="3643313"/>
            <a:ext cx="885825" cy="766762"/>
          </a:xfrm>
          <a:custGeom>
            <a:avLst/>
            <a:gdLst>
              <a:gd name="connsiteX0" fmla="*/ 0 w 885825"/>
              <a:gd name="connsiteY0" fmla="*/ 390525 h 766762"/>
              <a:gd name="connsiteX1" fmla="*/ 180975 w 885825"/>
              <a:gd name="connsiteY1" fmla="*/ 233362 h 766762"/>
              <a:gd name="connsiteX2" fmla="*/ 361950 w 885825"/>
              <a:gd name="connsiteY2" fmla="*/ 0 h 766762"/>
              <a:gd name="connsiteX3" fmla="*/ 771525 w 885825"/>
              <a:gd name="connsiteY3" fmla="*/ 247650 h 766762"/>
              <a:gd name="connsiteX4" fmla="*/ 847725 w 885825"/>
              <a:gd name="connsiteY4" fmla="*/ 309562 h 766762"/>
              <a:gd name="connsiteX5" fmla="*/ 885825 w 885825"/>
              <a:gd name="connsiteY5" fmla="*/ 381000 h 766762"/>
              <a:gd name="connsiteX6" fmla="*/ 885825 w 885825"/>
              <a:gd name="connsiteY6" fmla="*/ 428625 h 766762"/>
              <a:gd name="connsiteX7" fmla="*/ 847725 w 885825"/>
              <a:gd name="connsiteY7" fmla="*/ 438150 h 766762"/>
              <a:gd name="connsiteX8" fmla="*/ 771525 w 885825"/>
              <a:gd name="connsiteY8" fmla="*/ 490537 h 766762"/>
              <a:gd name="connsiteX9" fmla="*/ 704850 w 885825"/>
              <a:gd name="connsiteY9" fmla="*/ 533400 h 766762"/>
              <a:gd name="connsiteX10" fmla="*/ 457200 w 885825"/>
              <a:gd name="connsiteY10" fmla="*/ 766762 h 766762"/>
              <a:gd name="connsiteX11" fmla="*/ 328612 w 885825"/>
              <a:gd name="connsiteY11" fmla="*/ 723900 h 766762"/>
              <a:gd name="connsiteX12" fmla="*/ 219075 w 885825"/>
              <a:gd name="connsiteY12" fmla="*/ 652462 h 766762"/>
              <a:gd name="connsiteX13" fmla="*/ 104775 w 885825"/>
              <a:gd name="connsiteY13" fmla="*/ 547687 h 766762"/>
              <a:gd name="connsiteX14" fmla="*/ 0 w 885825"/>
              <a:gd name="connsiteY14" fmla="*/ 390525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766762">
                <a:moveTo>
                  <a:pt x="0" y="390525"/>
                </a:moveTo>
                <a:lnTo>
                  <a:pt x="180975" y="233362"/>
                </a:lnTo>
                <a:lnTo>
                  <a:pt x="361950" y="0"/>
                </a:lnTo>
                <a:lnTo>
                  <a:pt x="771525" y="247650"/>
                </a:lnTo>
                <a:lnTo>
                  <a:pt x="847725" y="309562"/>
                </a:lnTo>
                <a:lnTo>
                  <a:pt x="885825" y="381000"/>
                </a:lnTo>
                <a:lnTo>
                  <a:pt x="885825" y="428625"/>
                </a:lnTo>
                <a:lnTo>
                  <a:pt x="847725" y="438150"/>
                </a:lnTo>
                <a:lnTo>
                  <a:pt x="771525" y="490537"/>
                </a:lnTo>
                <a:lnTo>
                  <a:pt x="704850" y="533400"/>
                </a:lnTo>
                <a:lnTo>
                  <a:pt x="457200" y="766762"/>
                </a:lnTo>
                <a:lnTo>
                  <a:pt x="328612" y="723900"/>
                </a:lnTo>
                <a:lnTo>
                  <a:pt x="219075" y="652462"/>
                </a:lnTo>
                <a:lnTo>
                  <a:pt x="104775" y="547687"/>
                </a:lnTo>
                <a:lnTo>
                  <a:pt x="0" y="390525"/>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7" name="TextBox 6"/>
          <p:cNvSpPr txBox="1"/>
          <p:nvPr/>
        </p:nvSpPr>
        <p:spPr>
          <a:xfrm>
            <a:off x="4329113" y="37861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E1</a:t>
            </a:r>
            <a:endParaRPr lang="en-GB" sz="1200" b="1" dirty="0">
              <a:solidFill>
                <a:srgbClr val="FF0000"/>
              </a:solidFill>
              <a:effectLst>
                <a:outerShdw blurRad="38100" dist="38100" dir="2700000" algn="tl">
                  <a:srgbClr val="000000">
                    <a:alpha val="43137"/>
                  </a:srgbClr>
                </a:outerShdw>
              </a:effectLst>
            </a:endParaRPr>
          </a:p>
        </p:txBody>
      </p:sp>
      <p:sp>
        <p:nvSpPr>
          <p:cNvPr id="9" name="Freeform 8"/>
          <p:cNvSpPr/>
          <p:nvPr/>
        </p:nvSpPr>
        <p:spPr bwMode="auto">
          <a:xfrm>
            <a:off x="4776789" y="4029075"/>
            <a:ext cx="190500" cy="128588"/>
          </a:xfrm>
          <a:custGeom>
            <a:avLst/>
            <a:gdLst>
              <a:gd name="connsiteX0" fmla="*/ 390525 w 390525"/>
              <a:gd name="connsiteY0" fmla="*/ 85725 h 342900"/>
              <a:gd name="connsiteX1" fmla="*/ 238125 w 390525"/>
              <a:gd name="connsiteY1" fmla="*/ 200025 h 342900"/>
              <a:gd name="connsiteX2" fmla="*/ 114300 w 390525"/>
              <a:gd name="connsiteY2" fmla="*/ 342900 h 342900"/>
              <a:gd name="connsiteX3" fmla="*/ 0 w 390525"/>
              <a:gd name="connsiteY3" fmla="*/ 180975 h 342900"/>
              <a:gd name="connsiteX4" fmla="*/ 190500 w 390525"/>
              <a:gd name="connsiteY4" fmla="*/ 9525 h 342900"/>
              <a:gd name="connsiteX5" fmla="*/ 247650 w 390525"/>
              <a:gd name="connsiteY5" fmla="*/ 66675 h 342900"/>
              <a:gd name="connsiteX6" fmla="*/ 323850 w 390525"/>
              <a:gd name="connsiteY6" fmla="*/ 0 h 342900"/>
              <a:gd name="connsiteX7" fmla="*/ 390525 w 390525"/>
              <a:gd name="connsiteY7" fmla="*/ 857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342900">
                <a:moveTo>
                  <a:pt x="390525" y="85725"/>
                </a:moveTo>
                <a:lnTo>
                  <a:pt x="238125" y="200025"/>
                </a:lnTo>
                <a:lnTo>
                  <a:pt x="114300" y="342900"/>
                </a:lnTo>
                <a:lnTo>
                  <a:pt x="0" y="180975"/>
                </a:lnTo>
                <a:lnTo>
                  <a:pt x="190500" y="9525"/>
                </a:lnTo>
                <a:lnTo>
                  <a:pt x="247650" y="66675"/>
                </a:lnTo>
                <a:lnTo>
                  <a:pt x="323850" y="0"/>
                </a:lnTo>
                <a:lnTo>
                  <a:pt x="390525" y="85725"/>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11" name="Straight Arrow Connector 10"/>
          <p:cNvCxnSpPr/>
          <p:nvPr/>
        </p:nvCxnSpPr>
        <p:spPr bwMode="auto">
          <a:xfrm flipH="1" flipV="1">
            <a:off x="4905376" y="4090987"/>
            <a:ext cx="161926" cy="323855"/>
          </a:xfrm>
          <a:prstGeom prst="straightConnector1">
            <a:avLst/>
          </a:prstGeom>
          <a:noFill/>
          <a:ln w="25400" cap="flat" cmpd="sng" algn="ctr">
            <a:solidFill>
              <a:schemeClr val="tx1"/>
            </a:solidFill>
            <a:prstDash val="solid"/>
            <a:round/>
            <a:headEnd type="none" w="med" len="med"/>
            <a:tailEnd type="triangle" w="med" len="med"/>
          </a:ln>
          <a:effectLst/>
        </p:spPr>
      </p:cxnSp>
      <p:sp>
        <p:nvSpPr>
          <p:cNvPr id="17" name="Freeform 16"/>
          <p:cNvSpPr/>
          <p:nvPr/>
        </p:nvSpPr>
        <p:spPr bwMode="auto">
          <a:xfrm>
            <a:off x="1795463" y="4405313"/>
            <a:ext cx="1404937" cy="423862"/>
          </a:xfrm>
          <a:custGeom>
            <a:avLst/>
            <a:gdLst>
              <a:gd name="connsiteX0" fmla="*/ 0 w 1404937"/>
              <a:gd name="connsiteY0" fmla="*/ 47625 h 423862"/>
              <a:gd name="connsiteX1" fmla="*/ 571500 w 1404937"/>
              <a:gd name="connsiteY1" fmla="*/ 38100 h 423862"/>
              <a:gd name="connsiteX2" fmla="*/ 642937 w 1404937"/>
              <a:gd name="connsiteY2" fmla="*/ 57150 h 423862"/>
              <a:gd name="connsiteX3" fmla="*/ 1228725 w 1404937"/>
              <a:gd name="connsiteY3" fmla="*/ 28575 h 423862"/>
              <a:gd name="connsiteX4" fmla="*/ 1343025 w 1404937"/>
              <a:gd name="connsiteY4" fmla="*/ 0 h 423862"/>
              <a:gd name="connsiteX5" fmla="*/ 1404937 w 1404937"/>
              <a:gd name="connsiteY5" fmla="*/ 395287 h 423862"/>
              <a:gd name="connsiteX6" fmla="*/ 1247775 w 1404937"/>
              <a:gd name="connsiteY6" fmla="*/ 404812 h 423862"/>
              <a:gd name="connsiteX7" fmla="*/ 1071562 w 1404937"/>
              <a:gd name="connsiteY7" fmla="*/ 423862 h 423862"/>
              <a:gd name="connsiteX8" fmla="*/ 1042987 w 1404937"/>
              <a:gd name="connsiteY8" fmla="*/ 371475 h 423862"/>
              <a:gd name="connsiteX9" fmla="*/ 709612 w 1404937"/>
              <a:gd name="connsiteY9" fmla="*/ 390525 h 423862"/>
              <a:gd name="connsiteX10" fmla="*/ 695325 w 1404937"/>
              <a:gd name="connsiteY10" fmla="*/ 219075 h 423862"/>
              <a:gd name="connsiteX11" fmla="*/ 57150 w 1404937"/>
              <a:gd name="connsiteY11" fmla="*/ 233362 h 423862"/>
              <a:gd name="connsiteX12" fmla="*/ 0 w 1404937"/>
              <a:gd name="connsiteY12" fmla="*/ 47625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37" h="423862">
                <a:moveTo>
                  <a:pt x="0" y="47625"/>
                </a:moveTo>
                <a:lnTo>
                  <a:pt x="571500" y="38100"/>
                </a:lnTo>
                <a:lnTo>
                  <a:pt x="642937" y="57150"/>
                </a:lnTo>
                <a:lnTo>
                  <a:pt x="1228725" y="28575"/>
                </a:lnTo>
                <a:lnTo>
                  <a:pt x="1343025" y="0"/>
                </a:lnTo>
                <a:lnTo>
                  <a:pt x="1404937" y="395287"/>
                </a:lnTo>
                <a:lnTo>
                  <a:pt x="1247775" y="404812"/>
                </a:lnTo>
                <a:lnTo>
                  <a:pt x="1071562" y="423862"/>
                </a:lnTo>
                <a:lnTo>
                  <a:pt x="1042987" y="371475"/>
                </a:lnTo>
                <a:lnTo>
                  <a:pt x="709612" y="390525"/>
                </a:lnTo>
                <a:lnTo>
                  <a:pt x="695325" y="219075"/>
                </a:lnTo>
                <a:lnTo>
                  <a:pt x="57150" y="233362"/>
                </a:lnTo>
                <a:lnTo>
                  <a:pt x="0" y="47625"/>
                </a:lnTo>
                <a:close/>
              </a:path>
            </a:pathLst>
          </a:custGeom>
          <a:solidFill>
            <a:schemeClr val="bg1">
              <a:lumMod val="50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18" name="TextBox 17"/>
          <p:cNvSpPr txBox="1"/>
          <p:nvPr/>
        </p:nvSpPr>
        <p:spPr>
          <a:xfrm>
            <a:off x="2619385" y="4457707"/>
            <a:ext cx="415498" cy="276999"/>
          </a:xfrm>
          <a:prstGeom prst="rect">
            <a:avLst/>
          </a:prstGeom>
          <a:noFill/>
          <a:ln>
            <a:noFill/>
          </a:ln>
        </p:spPr>
        <p:txBody>
          <a:bodyPr wrap="none" rtlCol="0">
            <a:spAutoFit/>
          </a:bodyPr>
          <a:lstStyle/>
          <a:p>
            <a:r>
              <a:rPr lang="en-GB" sz="1200" b="1" dirty="0" smtClean="0">
                <a:solidFill>
                  <a:srgbClr val="0000FF"/>
                </a:solidFill>
                <a:effectLst>
                  <a:outerShdw blurRad="38100" dist="38100" dir="2700000" algn="tl">
                    <a:srgbClr val="000000">
                      <a:alpha val="43137"/>
                    </a:srgbClr>
                  </a:outerShdw>
                </a:effectLst>
              </a:rPr>
              <a:t>W1</a:t>
            </a:r>
            <a:endParaRPr lang="en-GB" sz="1200" b="1" dirty="0">
              <a:solidFill>
                <a:srgbClr val="0000FF"/>
              </a:solidFill>
              <a:effectLst>
                <a:outerShdw blurRad="38100" dist="38100" dir="2700000" algn="tl">
                  <a:srgbClr val="000000">
                    <a:alpha val="43137"/>
                  </a:srgbClr>
                </a:outerShdw>
              </a:effectLst>
            </a:endParaRPr>
          </a:p>
        </p:txBody>
      </p:sp>
      <p:sp>
        <p:nvSpPr>
          <p:cNvPr id="19" name="Freeform 18"/>
          <p:cNvSpPr/>
          <p:nvPr/>
        </p:nvSpPr>
        <p:spPr bwMode="auto">
          <a:xfrm>
            <a:off x="1795461" y="4443412"/>
            <a:ext cx="233364" cy="223837"/>
          </a:xfrm>
          <a:custGeom>
            <a:avLst/>
            <a:gdLst>
              <a:gd name="connsiteX0" fmla="*/ 514350 w 514350"/>
              <a:gd name="connsiteY0" fmla="*/ 19050 h 504825"/>
              <a:gd name="connsiteX1" fmla="*/ 419100 w 514350"/>
              <a:gd name="connsiteY1" fmla="*/ 0 h 504825"/>
              <a:gd name="connsiteX2" fmla="*/ 0 w 514350"/>
              <a:gd name="connsiteY2" fmla="*/ 57150 h 504825"/>
              <a:gd name="connsiteX3" fmla="*/ 104775 w 514350"/>
              <a:gd name="connsiteY3" fmla="*/ 504825 h 504825"/>
              <a:gd name="connsiteX4" fmla="*/ 171450 w 514350"/>
              <a:gd name="connsiteY4" fmla="*/ 485775 h 504825"/>
              <a:gd name="connsiteX5" fmla="*/ 171450 w 514350"/>
              <a:gd name="connsiteY5" fmla="*/ 419100 h 504825"/>
              <a:gd name="connsiteX6" fmla="*/ 504825 w 514350"/>
              <a:gd name="connsiteY6" fmla="*/ 390525 h 504825"/>
              <a:gd name="connsiteX7" fmla="*/ 514350 w 514350"/>
              <a:gd name="connsiteY7" fmla="*/ 19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04825">
                <a:moveTo>
                  <a:pt x="514350" y="19050"/>
                </a:moveTo>
                <a:lnTo>
                  <a:pt x="419100" y="0"/>
                </a:lnTo>
                <a:lnTo>
                  <a:pt x="0" y="57150"/>
                </a:lnTo>
                <a:lnTo>
                  <a:pt x="104775" y="504825"/>
                </a:lnTo>
                <a:lnTo>
                  <a:pt x="171450" y="485775"/>
                </a:lnTo>
                <a:lnTo>
                  <a:pt x="171450" y="419100"/>
                </a:lnTo>
                <a:lnTo>
                  <a:pt x="504825" y="390525"/>
                </a:lnTo>
                <a:lnTo>
                  <a:pt x="514350" y="19050"/>
                </a:lnTo>
                <a:close/>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20" name="Straight Arrow Connector 19"/>
          <p:cNvCxnSpPr/>
          <p:nvPr/>
        </p:nvCxnSpPr>
        <p:spPr bwMode="auto">
          <a:xfrm flipV="1">
            <a:off x="1833564" y="4519613"/>
            <a:ext cx="80961" cy="304806"/>
          </a:xfrm>
          <a:prstGeom prst="straightConnector1">
            <a:avLst/>
          </a:prstGeom>
          <a:noFill/>
          <a:ln w="25400" cap="flat" cmpd="sng" algn="ctr">
            <a:solidFill>
              <a:schemeClr val="tx1"/>
            </a:solidFill>
            <a:prstDash val="solid"/>
            <a:round/>
            <a:headEnd type="none" w="med" len="med"/>
            <a:tailEnd type="triangle" w="med" len="med"/>
          </a:ln>
          <a:effectLst/>
        </p:spPr>
      </p:cxnSp>
      <p:cxnSp>
        <p:nvCxnSpPr>
          <p:cNvPr id="25" name="Straight Connector 24"/>
          <p:cNvCxnSpPr/>
          <p:nvPr/>
        </p:nvCxnSpPr>
        <p:spPr bwMode="auto">
          <a:xfrm>
            <a:off x="2900363" y="3671888"/>
            <a:ext cx="0" cy="728662"/>
          </a:xfrm>
          <a:prstGeom prst="line">
            <a:avLst/>
          </a:prstGeom>
          <a:noFill/>
          <a:ln w="254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a:off x="2219325" y="3581400"/>
            <a:ext cx="309563" cy="728663"/>
          </a:xfrm>
          <a:prstGeom prst="line">
            <a:avLst/>
          </a:prstGeom>
          <a:noFill/>
          <a:ln w="25400" cap="flat" cmpd="sng" algn="ctr">
            <a:solidFill>
              <a:srgbClr val="0000FF"/>
            </a:solidFill>
            <a:prstDash val="solid"/>
            <a:round/>
            <a:headEnd type="none" w="med" len="med"/>
            <a:tailEnd type="none" w="med" len="med"/>
          </a:ln>
          <a:effectLst/>
        </p:spPr>
      </p:cxnSp>
      <p:cxnSp>
        <p:nvCxnSpPr>
          <p:cNvPr id="35" name="Straight Connector 34"/>
          <p:cNvCxnSpPr/>
          <p:nvPr/>
        </p:nvCxnSpPr>
        <p:spPr bwMode="auto">
          <a:xfrm>
            <a:off x="2528888" y="4314825"/>
            <a:ext cx="14287" cy="114300"/>
          </a:xfrm>
          <a:prstGeom prst="line">
            <a:avLst/>
          </a:prstGeom>
          <a:noFill/>
          <a:ln w="25400" cap="flat" cmpd="sng" algn="ctr">
            <a:solidFill>
              <a:srgbClr val="0000FF"/>
            </a:solidFill>
            <a:prstDash val="solid"/>
            <a:round/>
            <a:headEnd type="none" w="med" len="med"/>
            <a:tailEnd type="none" w="med" len="med"/>
          </a:ln>
          <a:effectLst/>
        </p:spPr>
      </p:cxnSp>
      <p:sp>
        <p:nvSpPr>
          <p:cNvPr id="36" name="Freeform 35"/>
          <p:cNvSpPr/>
          <p:nvPr/>
        </p:nvSpPr>
        <p:spPr bwMode="auto">
          <a:xfrm>
            <a:off x="3152775" y="4171951"/>
            <a:ext cx="1233487" cy="738188"/>
          </a:xfrm>
          <a:custGeom>
            <a:avLst/>
            <a:gdLst>
              <a:gd name="connsiteX0" fmla="*/ 0 w 1233487"/>
              <a:gd name="connsiteY0" fmla="*/ 238125 h 738188"/>
              <a:gd name="connsiteX1" fmla="*/ 504825 w 1233487"/>
              <a:gd name="connsiteY1" fmla="*/ 133350 h 738188"/>
              <a:gd name="connsiteX2" fmla="*/ 728662 w 1233487"/>
              <a:gd name="connsiteY2" fmla="*/ 0 h 738188"/>
              <a:gd name="connsiteX3" fmla="*/ 933450 w 1233487"/>
              <a:gd name="connsiteY3" fmla="*/ 261938 h 738188"/>
              <a:gd name="connsiteX4" fmla="*/ 1128712 w 1233487"/>
              <a:gd name="connsiteY4" fmla="*/ 385763 h 738188"/>
              <a:gd name="connsiteX5" fmla="*/ 1233487 w 1233487"/>
              <a:gd name="connsiteY5" fmla="*/ 452438 h 738188"/>
              <a:gd name="connsiteX6" fmla="*/ 819150 w 1233487"/>
              <a:gd name="connsiteY6" fmla="*/ 738188 h 738188"/>
              <a:gd name="connsiteX7" fmla="*/ 700087 w 1233487"/>
              <a:gd name="connsiteY7" fmla="*/ 571500 h 738188"/>
              <a:gd name="connsiteX8" fmla="*/ 404812 w 1233487"/>
              <a:gd name="connsiteY8" fmla="*/ 714375 h 738188"/>
              <a:gd name="connsiteX9" fmla="*/ 342900 w 1233487"/>
              <a:gd name="connsiteY9" fmla="*/ 652463 h 738188"/>
              <a:gd name="connsiteX10" fmla="*/ 271462 w 1233487"/>
              <a:gd name="connsiteY10" fmla="*/ 628650 h 738188"/>
              <a:gd name="connsiteX11" fmla="*/ 176212 w 1233487"/>
              <a:gd name="connsiteY11" fmla="*/ 604838 h 738188"/>
              <a:gd name="connsiteX12" fmla="*/ 66675 w 1233487"/>
              <a:gd name="connsiteY12" fmla="*/ 638175 h 738188"/>
              <a:gd name="connsiteX13" fmla="*/ 0 w 1233487"/>
              <a:gd name="connsiteY13" fmla="*/ 238125 h 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487" h="738188">
                <a:moveTo>
                  <a:pt x="0" y="238125"/>
                </a:moveTo>
                <a:lnTo>
                  <a:pt x="504825" y="133350"/>
                </a:lnTo>
                <a:lnTo>
                  <a:pt x="728662" y="0"/>
                </a:lnTo>
                <a:lnTo>
                  <a:pt x="933450" y="261938"/>
                </a:lnTo>
                <a:lnTo>
                  <a:pt x="1128712" y="385763"/>
                </a:lnTo>
                <a:lnTo>
                  <a:pt x="1233487" y="452438"/>
                </a:lnTo>
                <a:lnTo>
                  <a:pt x="819150" y="738188"/>
                </a:lnTo>
                <a:lnTo>
                  <a:pt x="700087" y="571500"/>
                </a:lnTo>
                <a:lnTo>
                  <a:pt x="404812" y="714375"/>
                </a:lnTo>
                <a:lnTo>
                  <a:pt x="342900" y="652463"/>
                </a:lnTo>
                <a:lnTo>
                  <a:pt x="271462" y="628650"/>
                </a:lnTo>
                <a:lnTo>
                  <a:pt x="176212" y="604838"/>
                </a:lnTo>
                <a:lnTo>
                  <a:pt x="66675" y="638175"/>
                </a:lnTo>
                <a:lnTo>
                  <a:pt x="0" y="238125"/>
                </a:lnTo>
                <a:close/>
              </a:path>
            </a:pathLst>
          </a:custGeom>
          <a:solidFill>
            <a:schemeClr val="bg1">
              <a:lumMod val="50000"/>
            </a:schemeClr>
          </a:solid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37" name="Freeform 36"/>
          <p:cNvSpPr/>
          <p:nvPr/>
        </p:nvSpPr>
        <p:spPr bwMode="auto">
          <a:xfrm>
            <a:off x="3609975" y="4291013"/>
            <a:ext cx="247650" cy="461962"/>
          </a:xfrm>
          <a:custGeom>
            <a:avLst/>
            <a:gdLst>
              <a:gd name="connsiteX0" fmla="*/ 247650 w 247650"/>
              <a:gd name="connsiteY0" fmla="*/ 461962 h 461962"/>
              <a:gd name="connsiteX1" fmla="*/ 19050 w 247650"/>
              <a:gd name="connsiteY1" fmla="*/ 123825 h 461962"/>
              <a:gd name="connsiteX2" fmla="*/ 0 w 247650"/>
              <a:gd name="connsiteY2" fmla="*/ 0 h 461962"/>
            </a:gdLst>
            <a:ahLst/>
            <a:cxnLst>
              <a:cxn ang="0">
                <a:pos x="connsiteX0" y="connsiteY0"/>
              </a:cxn>
              <a:cxn ang="0">
                <a:pos x="connsiteX1" y="connsiteY1"/>
              </a:cxn>
              <a:cxn ang="0">
                <a:pos x="connsiteX2" y="connsiteY2"/>
              </a:cxn>
            </a:cxnLst>
            <a:rect l="l" t="t" r="r" b="b"/>
            <a:pathLst>
              <a:path w="247650" h="461962">
                <a:moveTo>
                  <a:pt x="247650" y="461962"/>
                </a:moveTo>
                <a:lnTo>
                  <a:pt x="19050" y="123825"/>
                </a:lnTo>
                <a:lnTo>
                  <a:pt x="0" y="0"/>
                </a:lnTo>
              </a:path>
            </a:pathLst>
          </a:custGeom>
          <a:noFill/>
          <a:ln w="254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38" name="TextBox 37"/>
          <p:cNvSpPr txBox="1"/>
          <p:nvPr/>
        </p:nvSpPr>
        <p:spPr>
          <a:xfrm>
            <a:off x="3195647" y="4462469"/>
            <a:ext cx="415498" cy="276999"/>
          </a:xfrm>
          <a:prstGeom prst="rect">
            <a:avLst/>
          </a:prstGeom>
          <a:noFill/>
          <a:ln>
            <a:noFill/>
          </a:ln>
        </p:spPr>
        <p:txBody>
          <a:bodyPr wrap="none" rtlCol="0">
            <a:spAutoFit/>
          </a:bodyPr>
          <a:lstStyle/>
          <a:p>
            <a:r>
              <a:rPr lang="en-GB" sz="1200" b="1" dirty="0" smtClean="0">
                <a:solidFill>
                  <a:srgbClr val="FF9900"/>
                </a:solidFill>
                <a:effectLst>
                  <a:outerShdw blurRad="38100" dist="38100" dir="2700000" algn="tl">
                    <a:srgbClr val="000000">
                      <a:alpha val="43137"/>
                    </a:srgbClr>
                  </a:outerShdw>
                </a:effectLst>
              </a:rPr>
              <a:t>W5</a:t>
            </a:r>
            <a:endParaRPr lang="en-GB" sz="1200" b="1" dirty="0">
              <a:solidFill>
                <a:srgbClr val="FF9900"/>
              </a:solidFill>
              <a:effectLst>
                <a:outerShdw blurRad="38100" dist="38100" dir="2700000" algn="tl">
                  <a:srgbClr val="000000">
                    <a:alpha val="43137"/>
                  </a:srgbClr>
                </a:outerShdw>
              </a:effectLst>
            </a:endParaRPr>
          </a:p>
        </p:txBody>
      </p:sp>
      <p:sp>
        <p:nvSpPr>
          <p:cNvPr id="39" name="TextBox 38"/>
          <p:cNvSpPr txBox="1"/>
          <p:nvPr/>
        </p:nvSpPr>
        <p:spPr>
          <a:xfrm>
            <a:off x="3700473" y="4357694"/>
            <a:ext cx="415498" cy="276999"/>
          </a:xfrm>
          <a:prstGeom prst="rect">
            <a:avLst/>
          </a:prstGeom>
          <a:noFill/>
          <a:ln>
            <a:noFill/>
          </a:ln>
        </p:spPr>
        <p:txBody>
          <a:bodyPr wrap="none" rtlCol="0">
            <a:spAutoFit/>
          </a:bodyPr>
          <a:lstStyle/>
          <a:p>
            <a:r>
              <a:rPr lang="en-GB" sz="1200" b="1" dirty="0" smtClean="0">
                <a:solidFill>
                  <a:srgbClr val="FF9900"/>
                </a:solidFill>
                <a:effectLst>
                  <a:outerShdw blurRad="38100" dist="38100" dir="2700000" algn="tl">
                    <a:srgbClr val="000000">
                      <a:alpha val="43137"/>
                    </a:srgbClr>
                  </a:outerShdw>
                </a:effectLst>
              </a:rPr>
              <a:t>W6</a:t>
            </a:r>
            <a:endParaRPr lang="en-GB" sz="1200" b="1" dirty="0">
              <a:solidFill>
                <a:srgbClr val="FF9900"/>
              </a:solidFill>
              <a:effectLst>
                <a:outerShdw blurRad="38100" dist="38100" dir="2700000" algn="tl">
                  <a:srgbClr val="000000">
                    <a:alpha val="43137"/>
                  </a:srgbClr>
                </a:outerShdw>
              </a:effectLst>
            </a:endParaRPr>
          </a:p>
        </p:txBody>
      </p:sp>
      <p:pic>
        <p:nvPicPr>
          <p:cNvPr id="34" name="Picture 33" descr="legend.jpg"/>
          <p:cNvPicPr>
            <a:picLocks noChangeAspect="1"/>
          </p:cNvPicPr>
          <p:nvPr/>
        </p:nvPicPr>
        <p:blipFill>
          <a:blip r:embed="rId5" cstate="screen"/>
          <a:stretch>
            <a:fillRect/>
          </a:stretch>
        </p:blipFill>
        <p:spPr>
          <a:xfrm>
            <a:off x="6691449" y="546453"/>
            <a:ext cx="2093944" cy="2603141"/>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now).jpg"/>
          <p:cNvPicPr>
            <a:picLocks noChangeAspect="1"/>
          </p:cNvPicPr>
          <p:nvPr/>
        </p:nvPicPr>
        <p:blipFill>
          <a:blip r:embed="rId3" cstate="screen">
            <a:lum bright="19000" contrast="-2000"/>
          </a:blip>
          <a:stretch>
            <a:fillRect/>
          </a:stretch>
        </p:blipFill>
        <p:spPr>
          <a:xfrm>
            <a:off x="435247" y="1105786"/>
            <a:ext cx="7890045" cy="5296865"/>
          </a:xfrm>
          <a:prstGeom prst="rect">
            <a:avLst/>
          </a:prstGeom>
          <a:ln>
            <a:solidFill>
              <a:schemeClr val="tx1"/>
            </a:solidFill>
          </a:ln>
          <a:effectLst>
            <a:outerShdw blurRad="50800" dist="101600" dir="2700000" algn="tl" rotWithShape="0">
              <a:prstClr val="black">
                <a:alpha val="40000"/>
              </a:prstClr>
            </a:outerShdw>
          </a:effectLst>
        </p:spPr>
      </p:pic>
      <p:sp>
        <p:nvSpPr>
          <p:cNvPr id="23" name="Freeform 22"/>
          <p:cNvSpPr/>
          <p:nvPr/>
        </p:nvSpPr>
        <p:spPr bwMode="auto">
          <a:xfrm>
            <a:off x="1690688" y="3486150"/>
            <a:ext cx="2195512" cy="952500"/>
          </a:xfrm>
          <a:custGeom>
            <a:avLst/>
            <a:gdLst>
              <a:gd name="connsiteX0" fmla="*/ 180975 w 2195512"/>
              <a:gd name="connsiteY0" fmla="*/ 0 h 952500"/>
              <a:gd name="connsiteX1" fmla="*/ 1038225 w 2195512"/>
              <a:gd name="connsiteY1" fmla="*/ 171450 h 952500"/>
              <a:gd name="connsiteX2" fmla="*/ 1228725 w 2195512"/>
              <a:gd name="connsiteY2" fmla="*/ 200025 h 952500"/>
              <a:gd name="connsiteX3" fmla="*/ 1814512 w 2195512"/>
              <a:gd name="connsiteY3" fmla="*/ 166688 h 952500"/>
              <a:gd name="connsiteX4" fmla="*/ 1847850 w 2195512"/>
              <a:gd name="connsiteY4" fmla="*/ 271463 h 952500"/>
              <a:gd name="connsiteX5" fmla="*/ 1966912 w 2195512"/>
              <a:gd name="connsiteY5" fmla="*/ 361950 h 952500"/>
              <a:gd name="connsiteX6" fmla="*/ 2114550 w 2195512"/>
              <a:gd name="connsiteY6" fmla="*/ 519113 h 952500"/>
              <a:gd name="connsiteX7" fmla="*/ 2195512 w 2195512"/>
              <a:gd name="connsiteY7" fmla="*/ 652463 h 952500"/>
              <a:gd name="connsiteX8" fmla="*/ 1966912 w 2195512"/>
              <a:gd name="connsiteY8" fmla="*/ 790575 h 952500"/>
              <a:gd name="connsiteX9" fmla="*/ 1443037 w 2195512"/>
              <a:gd name="connsiteY9" fmla="*/ 904875 h 952500"/>
              <a:gd name="connsiteX10" fmla="*/ 1223962 w 2195512"/>
              <a:gd name="connsiteY10" fmla="*/ 933450 h 952500"/>
              <a:gd name="connsiteX11" fmla="*/ 866775 w 2195512"/>
              <a:gd name="connsiteY11" fmla="*/ 952500 h 952500"/>
              <a:gd name="connsiteX12" fmla="*/ 814387 w 2195512"/>
              <a:gd name="connsiteY12" fmla="*/ 947738 h 952500"/>
              <a:gd name="connsiteX13" fmla="*/ 709612 w 2195512"/>
              <a:gd name="connsiteY13" fmla="*/ 942975 h 952500"/>
              <a:gd name="connsiteX14" fmla="*/ 90487 w 2195512"/>
              <a:gd name="connsiteY14" fmla="*/ 947738 h 952500"/>
              <a:gd name="connsiteX15" fmla="*/ 0 w 2195512"/>
              <a:gd name="connsiteY15" fmla="*/ 300038 h 952500"/>
              <a:gd name="connsiteX16" fmla="*/ 38100 w 2195512"/>
              <a:gd name="connsiteY16" fmla="*/ 147638 h 952500"/>
              <a:gd name="connsiteX17" fmla="*/ 142875 w 2195512"/>
              <a:gd name="connsiteY17" fmla="*/ 171450 h 952500"/>
              <a:gd name="connsiteX18" fmla="*/ 180975 w 2195512"/>
              <a:gd name="connsiteY1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512" h="952500">
                <a:moveTo>
                  <a:pt x="180975" y="0"/>
                </a:moveTo>
                <a:lnTo>
                  <a:pt x="1038225" y="171450"/>
                </a:lnTo>
                <a:lnTo>
                  <a:pt x="1228725" y="200025"/>
                </a:lnTo>
                <a:lnTo>
                  <a:pt x="1814512" y="166688"/>
                </a:lnTo>
                <a:lnTo>
                  <a:pt x="1847850" y="271463"/>
                </a:lnTo>
                <a:lnTo>
                  <a:pt x="1966912" y="361950"/>
                </a:lnTo>
                <a:lnTo>
                  <a:pt x="2114550" y="519113"/>
                </a:lnTo>
                <a:lnTo>
                  <a:pt x="2195512" y="652463"/>
                </a:lnTo>
                <a:lnTo>
                  <a:pt x="1966912" y="790575"/>
                </a:lnTo>
                <a:lnTo>
                  <a:pt x="1443037" y="904875"/>
                </a:lnTo>
                <a:lnTo>
                  <a:pt x="1223962" y="933450"/>
                </a:lnTo>
                <a:lnTo>
                  <a:pt x="866775" y="952500"/>
                </a:lnTo>
                <a:lnTo>
                  <a:pt x="814387" y="947738"/>
                </a:lnTo>
                <a:lnTo>
                  <a:pt x="709612" y="942975"/>
                </a:lnTo>
                <a:lnTo>
                  <a:pt x="90487" y="947738"/>
                </a:lnTo>
                <a:lnTo>
                  <a:pt x="0" y="300038"/>
                </a:lnTo>
                <a:lnTo>
                  <a:pt x="38100" y="147638"/>
                </a:lnTo>
                <a:lnTo>
                  <a:pt x="142875" y="171450"/>
                </a:lnTo>
                <a:lnTo>
                  <a:pt x="180975" y="0"/>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8" name="Picture 7" descr="BL phasing map.gif"/>
          <p:cNvPicPr>
            <a:picLocks noChangeAspect="1"/>
          </p:cNvPicPr>
          <p:nvPr/>
        </p:nvPicPr>
        <p:blipFill>
          <a:blip r:embed="rId4" cstate="screen"/>
          <a:stretch>
            <a:fillRect/>
          </a:stretch>
        </p:blipFill>
        <p:spPr>
          <a:xfrm>
            <a:off x="1350335" y="1041992"/>
            <a:ext cx="5890437" cy="4253022"/>
          </a:xfrm>
          <a:prstGeom prst="rect">
            <a:avLst/>
          </a:prstGeom>
        </p:spPr>
      </p:pic>
      <p:sp>
        <p:nvSpPr>
          <p:cNvPr id="5" name="Freeform 4"/>
          <p:cNvSpPr/>
          <p:nvPr/>
        </p:nvSpPr>
        <p:spPr bwMode="auto">
          <a:xfrm>
            <a:off x="4138614" y="3643313"/>
            <a:ext cx="885825" cy="766762"/>
          </a:xfrm>
          <a:custGeom>
            <a:avLst/>
            <a:gdLst>
              <a:gd name="connsiteX0" fmla="*/ 0 w 885825"/>
              <a:gd name="connsiteY0" fmla="*/ 390525 h 766762"/>
              <a:gd name="connsiteX1" fmla="*/ 180975 w 885825"/>
              <a:gd name="connsiteY1" fmla="*/ 233362 h 766762"/>
              <a:gd name="connsiteX2" fmla="*/ 361950 w 885825"/>
              <a:gd name="connsiteY2" fmla="*/ 0 h 766762"/>
              <a:gd name="connsiteX3" fmla="*/ 771525 w 885825"/>
              <a:gd name="connsiteY3" fmla="*/ 247650 h 766762"/>
              <a:gd name="connsiteX4" fmla="*/ 847725 w 885825"/>
              <a:gd name="connsiteY4" fmla="*/ 309562 h 766762"/>
              <a:gd name="connsiteX5" fmla="*/ 885825 w 885825"/>
              <a:gd name="connsiteY5" fmla="*/ 381000 h 766762"/>
              <a:gd name="connsiteX6" fmla="*/ 885825 w 885825"/>
              <a:gd name="connsiteY6" fmla="*/ 428625 h 766762"/>
              <a:gd name="connsiteX7" fmla="*/ 847725 w 885825"/>
              <a:gd name="connsiteY7" fmla="*/ 438150 h 766762"/>
              <a:gd name="connsiteX8" fmla="*/ 771525 w 885825"/>
              <a:gd name="connsiteY8" fmla="*/ 490537 h 766762"/>
              <a:gd name="connsiteX9" fmla="*/ 704850 w 885825"/>
              <a:gd name="connsiteY9" fmla="*/ 533400 h 766762"/>
              <a:gd name="connsiteX10" fmla="*/ 457200 w 885825"/>
              <a:gd name="connsiteY10" fmla="*/ 766762 h 766762"/>
              <a:gd name="connsiteX11" fmla="*/ 328612 w 885825"/>
              <a:gd name="connsiteY11" fmla="*/ 723900 h 766762"/>
              <a:gd name="connsiteX12" fmla="*/ 219075 w 885825"/>
              <a:gd name="connsiteY12" fmla="*/ 652462 h 766762"/>
              <a:gd name="connsiteX13" fmla="*/ 104775 w 885825"/>
              <a:gd name="connsiteY13" fmla="*/ 547687 h 766762"/>
              <a:gd name="connsiteX14" fmla="*/ 0 w 885825"/>
              <a:gd name="connsiteY14" fmla="*/ 390525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766762">
                <a:moveTo>
                  <a:pt x="0" y="390525"/>
                </a:moveTo>
                <a:lnTo>
                  <a:pt x="180975" y="233362"/>
                </a:lnTo>
                <a:lnTo>
                  <a:pt x="361950" y="0"/>
                </a:lnTo>
                <a:lnTo>
                  <a:pt x="771525" y="247650"/>
                </a:lnTo>
                <a:lnTo>
                  <a:pt x="847725" y="309562"/>
                </a:lnTo>
                <a:lnTo>
                  <a:pt x="885825" y="381000"/>
                </a:lnTo>
                <a:lnTo>
                  <a:pt x="885825" y="428625"/>
                </a:lnTo>
                <a:lnTo>
                  <a:pt x="847725" y="438150"/>
                </a:lnTo>
                <a:lnTo>
                  <a:pt x="771525" y="490537"/>
                </a:lnTo>
                <a:lnTo>
                  <a:pt x="704850" y="533400"/>
                </a:lnTo>
                <a:lnTo>
                  <a:pt x="457200" y="766762"/>
                </a:lnTo>
                <a:lnTo>
                  <a:pt x="328612" y="723900"/>
                </a:lnTo>
                <a:lnTo>
                  <a:pt x="219075" y="652462"/>
                </a:lnTo>
                <a:lnTo>
                  <a:pt x="104775" y="547687"/>
                </a:lnTo>
                <a:lnTo>
                  <a:pt x="0" y="390525"/>
                </a:lnTo>
                <a:close/>
              </a:path>
            </a:pathLst>
          </a:custGeom>
          <a:solidFill>
            <a:schemeClr val="bg1">
              <a:lumMod val="5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7" name="TextBox 6"/>
          <p:cNvSpPr txBox="1"/>
          <p:nvPr/>
        </p:nvSpPr>
        <p:spPr>
          <a:xfrm>
            <a:off x="4329113" y="37861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E1</a:t>
            </a:r>
            <a:endParaRPr lang="en-GB" sz="1200" b="1" dirty="0">
              <a:solidFill>
                <a:srgbClr val="FF0000"/>
              </a:solidFill>
              <a:effectLst>
                <a:outerShdw blurRad="38100" dist="38100" dir="2700000" algn="tl">
                  <a:srgbClr val="000000">
                    <a:alpha val="43137"/>
                  </a:srgbClr>
                </a:outerShdw>
              </a:effectLst>
            </a:endParaRPr>
          </a:p>
        </p:txBody>
      </p:sp>
      <p:sp>
        <p:nvSpPr>
          <p:cNvPr id="9" name="Freeform 8"/>
          <p:cNvSpPr/>
          <p:nvPr/>
        </p:nvSpPr>
        <p:spPr bwMode="auto">
          <a:xfrm>
            <a:off x="4776789" y="4029075"/>
            <a:ext cx="190500" cy="128588"/>
          </a:xfrm>
          <a:custGeom>
            <a:avLst/>
            <a:gdLst>
              <a:gd name="connsiteX0" fmla="*/ 390525 w 390525"/>
              <a:gd name="connsiteY0" fmla="*/ 85725 h 342900"/>
              <a:gd name="connsiteX1" fmla="*/ 238125 w 390525"/>
              <a:gd name="connsiteY1" fmla="*/ 200025 h 342900"/>
              <a:gd name="connsiteX2" fmla="*/ 114300 w 390525"/>
              <a:gd name="connsiteY2" fmla="*/ 342900 h 342900"/>
              <a:gd name="connsiteX3" fmla="*/ 0 w 390525"/>
              <a:gd name="connsiteY3" fmla="*/ 180975 h 342900"/>
              <a:gd name="connsiteX4" fmla="*/ 190500 w 390525"/>
              <a:gd name="connsiteY4" fmla="*/ 9525 h 342900"/>
              <a:gd name="connsiteX5" fmla="*/ 247650 w 390525"/>
              <a:gd name="connsiteY5" fmla="*/ 66675 h 342900"/>
              <a:gd name="connsiteX6" fmla="*/ 323850 w 390525"/>
              <a:gd name="connsiteY6" fmla="*/ 0 h 342900"/>
              <a:gd name="connsiteX7" fmla="*/ 390525 w 390525"/>
              <a:gd name="connsiteY7" fmla="*/ 857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342900">
                <a:moveTo>
                  <a:pt x="390525" y="85725"/>
                </a:moveTo>
                <a:lnTo>
                  <a:pt x="238125" y="200025"/>
                </a:lnTo>
                <a:lnTo>
                  <a:pt x="114300" y="342900"/>
                </a:lnTo>
                <a:lnTo>
                  <a:pt x="0" y="180975"/>
                </a:lnTo>
                <a:lnTo>
                  <a:pt x="190500" y="9525"/>
                </a:lnTo>
                <a:lnTo>
                  <a:pt x="247650" y="66675"/>
                </a:lnTo>
                <a:lnTo>
                  <a:pt x="323850" y="0"/>
                </a:lnTo>
                <a:lnTo>
                  <a:pt x="390525" y="85725"/>
                </a:ln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11" name="Straight Arrow Connector 10"/>
          <p:cNvCxnSpPr/>
          <p:nvPr/>
        </p:nvCxnSpPr>
        <p:spPr bwMode="auto">
          <a:xfrm flipH="1" flipV="1">
            <a:off x="4905376" y="4090987"/>
            <a:ext cx="161926" cy="323855"/>
          </a:xfrm>
          <a:prstGeom prst="straightConnector1">
            <a:avLst/>
          </a:prstGeom>
          <a:noFill/>
          <a:ln w="25400" cap="flat" cmpd="sng" algn="ctr">
            <a:solidFill>
              <a:schemeClr val="tx1"/>
            </a:solidFill>
            <a:prstDash val="solid"/>
            <a:round/>
            <a:headEnd type="none" w="med" len="med"/>
            <a:tailEnd type="triangle" w="med" len="med"/>
          </a:ln>
          <a:effectLst/>
        </p:spPr>
      </p:cxnSp>
      <p:sp>
        <p:nvSpPr>
          <p:cNvPr id="17" name="Freeform 16"/>
          <p:cNvSpPr/>
          <p:nvPr/>
        </p:nvSpPr>
        <p:spPr bwMode="auto">
          <a:xfrm>
            <a:off x="1795463" y="4405313"/>
            <a:ext cx="1404937" cy="423862"/>
          </a:xfrm>
          <a:custGeom>
            <a:avLst/>
            <a:gdLst>
              <a:gd name="connsiteX0" fmla="*/ 0 w 1404937"/>
              <a:gd name="connsiteY0" fmla="*/ 47625 h 423862"/>
              <a:gd name="connsiteX1" fmla="*/ 571500 w 1404937"/>
              <a:gd name="connsiteY1" fmla="*/ 38100 h 423862"/>
              <a:gd name="connsiteX2" fmla="*/ 642937 w 1404937"/>
              <a:gd name="connsiteY2" fmla="*/ 57150 h 423862"/>
              <a:gd name="connsiteX3" fmla="*/ 1228725 w 1404937"/>
              <a:gd name="connsiteY3" fmla="*/ 28575 h 423862"/>
              <a:gd name="connsiteX4" fmla="*/ 1343025 w 1404937"/>
              <a:gd name="connsiteY4" fmla="*/ 0 h 423862"/>
              <a:gd name="connsiteX5" fmla="*/ 1404937 w 1404937"/>
              <a:gd name="connsiteY5" fmla="*/ 395287 h 423862"/>
              <a:gd name="connsiteX6" fmla="*/ 1247775 w 1404937"/>
              <a:gd name="connsiteY6" fmla="*/ 404812 h 423862"/>
              <a:gd name="connsiteX7" fmla="*/ 1071562 w 1404937"/>
              <a:gd name="connsiteY7" fmla="*/ 423862 h 423862"/>
              <a:gd name="connsiteX8" fmla="*/ 1042987 w 1404937"/>
              <a:gd name="connsiteY8" fmla="*/ 371475 h 423862"/>
              <a:gd name="connsiteX9" fmla="*/ 709612 w 1404937"/>
              <a:gd name="connsiteY9" fmla="*/ 390525 h 423862"/>
              <a:gd name="connsiteX10" fmla="*/ 695325 w 1404937"/>
              <a:gd name="connsiteY10" fmla="*/ 219075 h 423862"/>
              <a:gd name="connsiteX11" fmla="*/ 57150 w 1404937"/>
              <a:gd name="connsiteY11" fmla="*/ 233362 h 423862"/>
              <a:gd name="connsiteX12" fmla="*/ 0 w 1404937"/>
              <a:gd name="connsiteY12" fmla="*/ 47625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37" h="423862">
                <a:moveTo>
                  <a:pt x="0" y="47625"/>
                </a:moveTo>
                <a:lnTo>
                  <a:pt x="571500" y="38100"/>
                </a:lnTo>
                <a:lnTo>
                  <a:pt x="642937" y="57150"/>
                </a:lnTo>
                <a:lnTo>
                  <a:pt x="1228725" y="28575"/>
                </a:lnTo>
                <a:lnTo>
                  <a:pt x="1343025" y="0"/>
                </a:lnTo>
                <a:lnTo>
                  <a:pt x="1404937" y="395287"/>
                </a:lnTo>
                <a:lnTo>
                  <a:pt x="1247775" y="404812"/>
                </a:lnTo>
                <a:lnTo>
                  <a:pt x="1071562" y="423862"/>
                </a:lnTo>
                <a:lnTo>
                  <a:pt x="1042987" y="371475"/>
                </a:lnTo>
                <a:lnTo>
                  <a:pt x="709612" y="390525"/>
                </a:lnTo>
                <a:lnTo>
                  <a:pt x="695325" y="219075"/>
                </a:lnTo>
                <a:lnTo>
                  <a:pt x="57150" y="233362"/>
                </a:lnTo>
                <a:lnTo>
                  <a:pt x="0" y="47625"/>
                </a:lnTo>
                <a:close/>
              </a:path>
            </a:pathLst>
          </a:custGeom>
          <a:solidFill>
            <a:schemeClr val="bg1">
              <a:lumMod val="50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18" name="TextBox 17"/>
          <p:cNvSpPr txBox="1"/>
          <p:nvPr/>
        </p:nvSpPr>
        <p:spPr>
          <a:xfrm>
            <a:off x="2619385" y="4457707"/>
            <a:ext cx="415498" cy="276999"/>
          </a:xfrm>
          <a:prstGeom prst="rect">
            <a:avLst/>
          </a:prstGeom>
          <a:noFill/>
          <a:ln>
            <a:noFill/>
          </a:ln>
        </p:spPr>
        <p:txBody>
          <a:bodyPr wrap="none" rtlCol="0">
            <a:spAutoFit/>
          </a:bodyPr>
          <a:lstStyle/>
          <a:p>
            <a:r>
              <a:rPr lang="en-GB" sz="1200" b="1" dirty="0" smtClean="0">
                <a:solidFill>
                  <a:srgbClr val="0000FF"/>
                </a:solidFill>
                <a:effectLst>
                  <a:outerShdw blurRad="38100" dist="38100" dir="2700000" algn="tl">
                    <a:srgbClr val="000000">
                      <a:alpha val="43137"/>
                    </a:srgbClr>
                  </a:outerShdw>
                </a:effectLst>
              </a:rPr>
              <a:t>W1</a:t>
            </a:r>
            <a:endParaRPr lang="en-GB" sz="1200" b="1" dirty="0">
              <a:solidFill>
                <a:srgbClr val="0000FF"/>
              </a:solidFill>
              <a:effectLst>
                <a:outerShdw blurRad="38100" dist="38100" dir="2700000" algn="tl">
                  <a:srgbClr val="000000">
                    <a:alpha val="43137"/>
                  </a:srgbClr>
                </a:outerShdw>
              </a:effectLst>
            </a:endParaRPr>
          </a:p>
        </p:txBody>
      </p:sp>
      <p:sp>
        <p:nvSpPr>
          <p:cNvPr id="19" name="Freeform 18"/>
          <p:cNvSpPr/>
          <p:nvPr/>
        </p:nvSpPr>
        <p:spPr bwMode="auto">
          <a:xfrm>
            <a:off x="1795461" y="4443412"/>
            <a:ext cx="233364" cy="223837"/>
          </a:xfrm>
          <a:custGeom>
            <a:avLst/>
            <a:gdLst>
              <a:gd name="connsiteX0" fmla="*/ 514350 w 514350"/>
              <a:gd name="connsiteY0" fmla="*/ 19050 h 504825"/>
              <a:gd name="connsiteX1" fmla="*/ 419100 w 514350"/>
              <a:gd name="connsiteY1" fmla="*/ 0 h 504825"/>
              <a:gd name="connsiteX2" fmla="*/ 0 w 514350"/>
              <a:gd name="connsiteY2" fmla="*/ 57150 h 504825"/>
              <a:gd name="connsiteX3" fmla="*/ 104775 w 514350"/>
              <a:gd name="connsiteY3" fmla="*/ 504825 h 504825"/>
              <a:gd name="connsiteX4" fmla="*/ 171450 w 514350"/>
              <a:gd name="connsiteY4" fmla="*/ 485775 h 504825"/>
              <a:gd name="connsiteX5" fmla="*/ 171450 w 514350"/>
              <a:gd name="connsiteY5" fmla="*/ 419100 h 504825"/>
              <a:gd name="connsiteX6" fmla="*/ 504825 w 514350"/>
              <a:gd name="connsiteY6" fmla="*/ 390525 h 504825"/>
              <a:gd name="connsiteX7" fmla="*/ 514350 w 514350"/>
              <a:gd name="connsiteY7" fmla="*/ 19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04825">
                <a:moveTo>
                  <a:pt x="514350" y="19050"/>
                </a:moveTo>
                <a:lnTo>
                  <a:pt x="419100" y="0"/>
                </a:lnTo>
                <a:lnTo>
                  <a:pt x="0" y="57150"/>
                </a:lnTo>
                <a:lnTo>
                  <a:pt x="104775" y="504825"/>
                </a:lnTo>
                <a:lnTo>
                  <a:pt x="171450" y="485775"/>
                </a:lnTo>
                <a:lnTo>
                  <a:pt x="171450" y="419100"/>
                </a:lnTo>
                <a:lnTo>
                  <a:pt x="504825" y="390525"/>
                </a:lnTo>
                <a:lnTo>
                  <a:pt x="514350" y="19050"/>
                </a:lnTo>
                <a:close/>
              </a:path>
            </a:pathLst>
          </a:cu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cxnSp>
        <p:nvCxnSpPr>
          <p:cNvPr id="20" name="Straight Arrow Connector 19"/>
          <p:cNvCxnSpPr/>
          <p:nvPr/>
        </p:nvCxnSpPr>
        <p:spPr bwMode="auto">
          <a:xfrm flipV="1">
            <a:off x="1833564" y="4519613"/>
            <a:ext cx="80961" cy="304806"/>
          </a:xfrm>
          <a:prstGeom prst="straightConnector1">
            <a:avLst/>
          </a:prstGeom>
          <a:noFill/>
          <a:ln w="25400" cap="flat" cmpd="sng" algn="ctr">
            <a:solidFill>
              <a:schemeClr val="tx1"/>
            </a:solidFill>
            <a:prstDash val="solid"/>
            <a:round/>
            <a:headEnd type="none" w="med" len="med"/>
            <a:tailEnd type="triangle" w="med" len="med"/>
          </a:ln>
          <a:effectLst/>
        </p:spPr>
      </p:cxnSp>
      <p:cxnSp>
        <p:nvCxnSpPr>
          <p:cNvPr id="25" name="Straight Connector 24"/>
          <p:cNvCxnSpPr/>
          <p:nvPr/>
        </p:nvCxnSpPr>
        <p:spPr bwMode="auto">
          <a:xfrm>
            <a:off x="2900363" y="3671888"/>
            <a:ext cx="0" cy="728662"/>
          </a:xfrm>
          <a:prstGeom prst="line">
            <a:avLst/>
          </a:prstGeom>
          <a:noFill/>
          <a:ln w="254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a:off x="2219325" y="3581400"/>
            <a:ext cx="309563" cy="728663"/>
          </a:xfrm>
          <a:prstGeom prst="line">
            <a:avLst/>
          </a:prstGeom>
          <a:noFill/>
          <a:ln w="25400" cap="flat" cmpd="sng" algn="ctr">
            <a:solidFill>
              <a:srgbClr val="0000FF"/>
            </a:solidFill>
            <a:prstDash val="solid"/>
            <a:round/>
            <a:headEnd type="none" w="med" len="med"/>
            <a:tailEnd type="none" w="med" len="med"/>
          </a:ln>
          <a:effectLst/>
        </p:spPr>
      </p:cxnSp>
      <p:cxnSp>
        <p:nvCxnSpPr>
          <p:cNvPr id="35" name="Straight Connector 34"/>
          <p:cNvCxnSpPr/>
          <p:nvPr/>
        </p:nvCxnSpPr>
        <p:spPr bwMode="auto">
          <a:xfrm>
            <a:off x="2528888" y="4314825"/>
            <a:ext cx="14287" cy="114300"/>
          </a:xfrm>
          <a:prstGeom prst="line">
            <a:avLst/>
          </a:prstGeom>
          <a:noFill/>
          <a:ln w="25400" cap="flat" cmpd="sng" algn="ctr">
            <a:solidFill>
              <a:srgbClr val="0000FF"/>
            </a:solidFill>
            <a:prstDash val="solid"/>
            <a:round/>
            <a:headEnd type="none" w="med" len="med"/>
            <a:tailEnd type="none" w="med" len="med"/>
          </a:ln>
          <a:effectLst/>
        </p:spPr>
      </p:cxnSp>
      <p:sp>
        <p:nvSpPr>
          <p:cNvPr id="36" name="Freeform 35"/>
          <p:cNvSpPr/>
          <p:nvPr/>
        </p:nvSpPr>
        <p:spPr bwMode="auto">
          <a:xfrm>
            <a:off x="3152775" y="4171951"/>
            <a:ext cx="1233487" cy="738188"/>
          </a:xfrm>
          <a:custGeom>
            <a:avLst/>
            <a:gdLst>
              <a:gd name="connsiteX0" fmla="*/ 0 w 1233487"/>
              <a:gd name="connsiteY0" fmla="*/ 238125 h 738188"/>
              <a:gd name="connsiteX1" fmla="*/ 504825 w 1233487"/>
              <a:gd name="connsiteY1" fmla="*/ 133350 h 738188"/>
              <a:gd name="connsiteX2" fmla="*/ 728662 w 1233487"/>
              <a:gd name="connsiteY2" fmla="*/ 0 h 738188"/>
              <a:gd name="connsiteX3" fmla="*/ 933450 w 1233487"/>
              <a:gd name="connsiteY3" fmla="*/ 261938 h 738188"/>
              <a:gd name="connsiteX4" fmla="*/ 1128712 w 1233487"/>
              <a:gd name="connsiteY4" fmla="*/ 385763 h 738188"/>
              <a:gd name="connsiteX5" fmla="*/ 1233487 w 1233487"/>
              <a:gd name="connsiteY5" fmla="*/ 452438 h 738188"/>
              <a:gd name="connsiteX6" fmla="*/ 819150 w 1233487"/>
              <a:gd name="connsiteY6" fmla="*/ 738188 h 738188"/>
              <a:gd name="connsiteX7" fmla="*/ 700087 w 1233487"/>
              <a:gd name="connsiteY7" fmla="*/ 571500 h 738188"/>
              <a:gd name="connsiteX8" fmla="*/ 404812 w 1233487"/>
              <a:gd name="connsiteY8" fmla="*/ 714375 h 738188"/>
              <a:gd name="connsiteX9" fmla="*/ 342900 w 1233487"/>
              <a:gd name="connsiteY9" fmla="*/ 652463 h 738188"/>
              <a:gd name="connsiteX10" fmla="*/ 271462 w 1233487"/>
              <a:gd name="connsiteY10" fmla="*/ 628650 h 738188"/>
              <a:gd name="connsiteX11" fmla="*/ 176212 w 1233487"/>
              <a:gd name="connsiteY11" fmla="*/ 604838 h 738188"/>
              <a:gd name="connsiteX12" fmla="*/ 66675 w 1233487"/>
              <a:gd name="connsiteY12" fmla="*/ 638175 h 738188"/>
              <a:gd name="connsiteX13" fmla="*/ 0 w 1233487"/>
              <a:gd name="connsiteY13" fmla="*/ 238125 h 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487" h="738188">
                <a:moveTo>
                  <a:pt x="0" y="238125"/>
                </a:moveTo>
                <a:lnTo>
                  <a:pt x="504825" y="133350"/>
                </a:lnTo>
                <a:lnTo>
                  <a:pt x="728662" y="0"/>
                </a:lnTo>
                <a:lnTo>
                  <a:pt x="933450" y="261938"/>
                </a:lnTo>
                <a:lnTo>
                  <a:pt x="1128712" y="385763"/>
                </a:lnTo>
                <a:lnTo>
                  <a:pt x="1233487" y="452438"/>
                </a:lnTo>
                <a:lnTo>
                  <a:pt x="819150" y="738188"/>
                </a:lnTo>
                <a:lnTo>
                  <a:pt x="700087" y="571500"/>
                </a:lnTo>
                <a:lnTo>
                  <a:pt x="404812" y="714375"/>
                </a:lnTo>
                <a:lnTo>
                  <a:pt x="342900" y="652463"/>
                </a:lnTo>
                <a:lnTo>
                  <a:pt x="271462" y="628650"/>
                </a:lnTo>
                <a:lnTo>
                  <a:pt x="176212" y="604838"/>
                </a:lnTo>
                <a:lnTo>
                  <a:pt x="66675" y="638175"/>
                </a:lnTo>
                <a:lnTo>
                  <a:pt x="0" y="238125"/>
                </a:lnTo>
                <a:close/>
              </a:path>
            </a:pathLst>
          </a:custGeom>
          <a:solidFill>
            <a:schemeClr val="bg1">
              <a:lumMod val="50000"/>
            </a:schemeClr>
          </a:solid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37" name="Freeform 36"/>
          <p:cNvSpPr/>
          <p:nvPr/>
        </p:nvSpPr>
        <p:spPr bwMode="auto">
          <a:xfrm>
            <a:off x="3609975" y="4291013"/>
            <a:ext cx="247650" cy="461962"/>
          </a:xfrm>
          <a:custGeom>
            <a:avLst/>
            <a:gdLst>
              <a:gd name="connsiteX0" fmla="*/ 247650 w 247650"/>
              <a:gd name="connsiteY0" fmla="*/ 461962 h 461962"/>
              <a:gd name="connsiteX1" fmla="*/ 19050 w 247650"/>
              <a:gd name="connsiteY1" fmla="*/ 123825 h 461962"/>
              <a:gd name="connsiteX2" fmla="*/ 0 w 247650"/>
              <a:gd name="connsiteY2" fmla="*/ 0 h 461962"/>
            </a:gdLst>
            <a:ahLst/>
            <a:cxnLst>
              <a:cxn ang="0">
                <a:pos x="connsiteX0" y="connsiteY0"/>
              </a:cxn>
              <a:cxn ang="0">
                <a:pos x="connsiteX1" y="connsiteY1"/>
              </a:cxn>
              <a:cxn ang="0">
                <a:pos x="connsiteX2" y="connsiteY2"/>
              </a:cxn>
            </a:cxnLst>
            <a:rect l="l" t="t" r="r" b="b"/>
            <a:pathLst>
              <a:path w="247650" h="461962">
                <a:moveTo>
                  <a:pt x="247650" y="461962"/>
                </a:moveTo>
                <a:lnTo>
                  <a:pt x="19050" y="123825"/>
                </a:lnTo>
                <a:lnTo>
                  <a:pt x="0" y="0"/>
                </a:lnTo>
              </a:path>
            </a:pathLst>
          </a:custGeom>
          <a:noFill/>
          <a:ln w="254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38" name="TextBox 37"/>
          <p:cNvSpPr txBox="1"/>
          <p:nvPr/>
        </p:nvSpPr>
        <p:spPr>
          <a:xfrm>
            <a:off x="3195647" y="4462469"/>
            <a:ext cx="415498" cy="276999"/>
          </a:xfrm>
          <a:prstGeom prst="rect">
            <a:avLst/>
          </a:prstGeom>
          <a:noFill/>
          <a:ln>
            <a:noFill/>
          </a:ln>
        </p:spPr>
        <p:txBody>
          <a:bodyPr wrap="none" rtlCol="0">
            <a:spAutoFit/>
          </a:bodyPr>
          <a:lstStyle/>
          <a:p>
            <a:r>
              <a:rPr lang="en-GB" sz="1200" b="1" dirty="0" smtClean="0">
                <a:solidFill>
                  <a:srgbClr val="FF9900"/>
                </a:solidFill>
                <a:effectLst>
                  <a:outerShdw blurRad="38100" dist="38100" dir="2700000" algn="tl">
                    <a:srgbClr val="000000">
                      <a:alpha val="43137"/>
                    </a:srgbClr>
                  </a:outerShdw>
                </a:effectLst>
              </a:rPr>
              <a:t>W5</a:t>
            </a:r>
            <a:endParaRPr lang="en-GB" sz="1200" b="1" dirty="0">
              <a:solidFill>
                <a:srgbClr val="FF9900"/>
              </a:solidFill>
              <a:effectLst>
                <a:outerShdw blurRad="38100" dist="38100" dir="2700000" algn="tl">
                  <a:srgbClr val="000000">
                    <a:alpha val="43137"/>
                  </a:srgbClr>
                </a:outerShdw>
              </a:effectLst>
            </a:endParaRPr>
          </a:p>
        </p:txBody>
      </p:sp>
      <p:sp>
        <p:nvSpPr>
          <p:cNvPr id="39" name="TextBox 38"/>
          <p:cNvSpPr txBox="1"/>
          <p:nvPr/>
        </p:nvSpPr>
        <p:spPr>
          <a:xfrm>
            <a:off x="3700473" y="4357694"/>
            <a:ext cx="415498" cy="276999"/>
          </a:xfrm>
          <a:prstGeom prst="rect">
            <a:avLst/>
          </a:prstGeom>
          <a:noFill/>
          <a:ln>
            <a:noFill/>
          </a:ln>
        </p:spPr>
        <p:txBody>
          <a:bodyPr wrap="none" rtlCol="0">
            <a:spAutoFit/>
          </a:bodyPr>
          <a:lstStyle/>
          <a:p>
            <a:r>
              <a:rPr lang="en-GB" sz="1200" b="1" dirty="0" smtClean="0">
                <a:solidFill>
                  <a:srgbClr val="FF9900"/>
                </a:solidFill>
                <a:effectLst>
                  <a:outerShdw blurRad="38100" dist="38100" dir="2700000" algn="tl">
                    <a:srgbClr val="000000">
                      <a:alpha val="43137"/>
                    </a:srgbClr>
                  </a:outerShdw>
                </a:effectLst>
              </a:rPr>
              <a:t>W6</a:t>
            </a:r>
            <a:endParaRPr lang="en-GB" sz="1200" b="1" dirty="0">
              <a:solidFill>
                <a:srgbClr val="FF9900"/>
              </a:solidFill>
              <a:effectLst>
                <a:outerShdw blurRad="38100" dist="38100" dir="2700000" algn="tl">
                  <a:srgbClr val="000000">
                    <a:alpha val="43137"/>
                  </a:srgbClr>
                </a:outerShdw>
              </a:effectLst>
            </a:endParaRPr>
          </a:p>
        </p:txBody>
      </p:sp>
      <p:sp>
        <p:nvSpPr>
          <p:cNvPr id="40" name="Freeform 39"/>
          <p:cNvSpPr/>
          <p:nvPr/>
        </p:nvSpPr>
        <p:spPr bwMode="auto">
          <a:xfrm>
            <a:off x="3767138" y="1262063"/>
            <a:ext cx="2914650" cy="2538412"/>
          </a:xfrm>
          <a:custGeom>
            <a:avLst/>
            <a:gdLst>
              <a:gd name="connsiteX0" fmla="*/ 776287 w 2905125"/>
              <a:gd name="connsiteY0" fmla="*/ 2205038 h 2505075"/>
              <a:gd name="connsiteX1" fmla="*/ 485775 w 2905125"/>
              <a:gd name="connsiteY1" fmla="*/ 2043113 h 2505075"/>
              <a:gd name="connsiteX2" fmla="*/ 381000 w 2905125"/>
              <a:gd name="connsiteY2" fmla="*/ 1909763 h 2505075"/>
              <a:gd name="connsiteX3" fmla="*/ 266700 w 2905125"/>
              <a:gd name="connsiteY3" fmla="*/ 1743075 h 2505075"/>
              <a:gd name="connsiteX4" fmla="*/ 233362 w 2905125"/>
              <a:gd name="connsiteY4" fmla="*/ 1557338 h 2505075"/>
              <a:gd name="connsiteX5" fmla="*/ 176212 w 2905125"/>
              <a:gd name="connsiteY5" fmla="*/ 1295400 h 2505075"/>
              <a:gd name="connsiteX6" fmla="*/ 180975 w 2905125"/>
              <a:gd name="connsiteY6" fmla="*/ 985838 h 2505075"/>
              <a:gd name="connsiteX7" fmla="*/ 204787 w 2905125"/>
              <a:gd name="connsiteY7" fmla="*/ 823913 h 2505075"/>
              <a:gd name="connsiteX8" fmla="*/ 271462 w 2905125"/>
              <a:gd name="connsiteY8" fmla="*/ 519113 h 2505075"/>
              <a:gd name="connsiteX9" fmla="*/ 228600 w 2905125"/>
              <a:gd name="connsiteY9" fmla="*/ 376238 h 2505075"/>
              <a:gd name="connsiteX10" fmla="*/ 190500 w 2905125"/>
              <a:gd name="connsiteY10" fmla="*/ 304800 h 2505075"/>
              <a:gd name="connsiteX11" fmla="*/ 85725 w 2905125"/>
              <a:gd name="connsiteY11" fmla="*/ 257175 h 2505075"/>
              <a:gd name="connsiteX12" fmla="*/ 9525 w 2905125"/>
              <a:gd name="connsiteY12" fmla="*/ 152400 h 2505075"/>
              <a:gd name="connsiteX13" fmla="*/ 0 w 2905125"/>
              <a:gd name="connsiteY13" fmla="*/ 90488 h 2505075"/>
              <a:gd name="connsiteX14" fmla="*/ 28575 w 2905125"/>
              <a:gd name="connsiteY14" fmla="*/ 0 h 2505075"/>
              <a:gd name="connsiteX15" fmla="*/ 747712 w 2905125"/>
              <a:gd name="connsiteY15" fmla="*/ 242888 h 2505075"/>
              <a:gd name="connsiteX16" fmla="*/ 857250 w 2905125"/>
              <a:gd name="connsiteY16" fmla="*/ 280988 h 2505075"/>
              <a:gd name="connsiteX17" fmla="*/ 1114425 w 2905125"/>
              <a:gd name="connsiteY17" fmla="*/ 395288 h 2505075"/>
              <a:gd name="connsiteX18" fmla="*/ 1090612 w 2905125"/>
              <a:gd name="connsiteY18" fmla="*/ 481013 h 2505075"/>
              <a:gd name="connsiteX19" fmla="*/ 1100137 w 2905125"/>
              <a:gd name="connsiteY19" fmla="*/ 552450 h 2505075"/>
              <a:gd name="connsiteX20" fmla="*/ 1181100 w 2905125"/>
              <a:gd name="connsiteY20" fmla="*/ 685800 h 2505075"/>
              <a:gd name="connsiteX21" fmla="*/ 1323975 w 2905125"/>
              <a:gd name="connsiteY21" fmla="*/ 823913 h 2505075"/>
              <a:gd name="connsiteX22" fmla="*/ 1462087 w 2905125"/>
              <a:gd name="connsiteY22" fmla="*/ 933450 h 2505075"/>
              <a:gd name="connsiteX23" fmla="*/ 1562100 w 2905125"/>
              <a:gd name="connsiteY23" fmla="*/ 1028700 h 2505075"/>
              <a:gd name="connsiteX24" fmla="*/ 1695450 w 2905125"/>
              <a:gd name="connsiteY24" fmla="*/ 1119188 h 2505075"/>
              <a:gd name="connsiteX25" fmla="*/ 1962150 w 2905125"/>
              <a:gd name="connsiteY25" fmla="*/ 1285875 h 2505075"/>
              <a:gd name="connsiteX26" fmla="*/ 2076450 w 2905125"/>
              <a:gd name="connsiteY26" fmla="*/ 1428750 h 2505075"/>
              <a:gd name="connsiteX27" fmla="*/ 2214562 w 2905125"/>
              <a:gd name="connsiteY27" fmla="*/ 1519238 h 2505075"/>
              <a:gd name="connsiteX28" fmla="*/ 2352675 w 2905125"/>
              <a:gd name="connsiteY28" fmla="*/ 1514475 h 2505075"/>
              <a:gd name="connsiteX29" fmla="*/ 2481262 w 2905125"/>
              <a:gd name="connsiteY29" fmla="*/ 1652588 h 2505075"/>
              <a:gd name="connsiteX30" fmla="*/ 2495550 w 2905125"/>
              <a:gd name="connsiteY30" fmla="*/ 1724025 h 2505075"/>
              <a:gd name="connsiteX31" fmla="*/ 2447925 w 2905125"/>
              <a:gd name="connsiteY31" fmla="*/ 1766888 h 2505075"/>
              <a:gd name="connsiteX32" fmla="*/ 2447925 w 2905125"/>
              <a:gd name="connsiteY32" fmla="*/ 1804988 h 2505075"/>
              <a:gd name="connsiteX33" fmla="*/ 2638425 w 2905125"/>
              <a:gd name="connsiteY33" fmla="*/ 1909763 h 2505075"/>
              <a:gd name="connsiteX34" fmla="*/ 2847975 w 2905125"/>
              <a:gd name="connsiteY34" fmla="*/ 2014538 h 2505075"/>
              <a:gd name="connsiteX35" fmla="*/ 2886075 w 2905125"/>
              <a:gd name="connsiteY35" fmla="*/ 2095500 h 2505075"/>
              <a:gd name="connsiteX36" fmla="*/ 2900362 w 2905125"/>
              <a:gd name="connsiteY36" fmla="*/ 2247900 h 2505075"/>
              <a:gd name="connsiteX37" fmla="*/ 2905125 w 2905125"/>
              <a:gd name="connsiteY37" fmla="*/ 2457450 h 2505075"/>
              <a:gd name="connsiteX38" fmla="*/ 2647950 w 2905125"/>
              <a:gd name="connsiteY38" fmla="*/ 2505075 h 2505075"/>
              <a:gd name="connsiteX39" fmla="*/ 2643187 w 2905125"/>
              <a:gd name="connsiteY39" fmla="*/ 2309813 h 2505075"/>
              <a:gd name="connsiteX40" fmla="*/ 2576512 w 2905125"/>
              <a:gd name="connsiteY40" fmla="*/ 2309813 h 2505075"/>
              <a:gd name="connsiteX41" fmla="*/ 2338387 w 2905125"/>
              <a:gd name="connsiteY41" fmla="*/ 2300288 h 2505075"/>
              <a:gd name="connsiteX42" fmla="*/ 2214562 w 2905125"/>
              <a:gd name="connsiteY42" fmla="*/ 2219325 h 2505075"/>
              <a:gd name="connsiteX43" fmla="*/ 2081212 w 2905125"/>
              <a:gd name="connsiteY43" fmla="*/ 2105025 h 2505075"/>
              <a:gd name="connsiteX44" fmla="*/ 1933575 w 2905125"/>
              <a:gd name="connsiteY44" fmla="*/ 1933575 h 2505075"/>
              <a:gd name="connsiteX45" fmla="*/ 1766887 w 2905125"/>
              <a:gd name="connsiteY45" fmla="*/ 1838325 h 2505075"/>
              <a:gd name="connsiteX46" fmla="*/ 1366837 w 2905125"/>
              <a:gd name="connsiteY46" fmla="*/ 1595438 h 2505075"/>
              <a:gd name="connsiteX47" fmla="*/ 1252537 w 2905125"/>
              <a:gd name="connsiteY47" fmla="*/ 1514475 h 2505075"/>
              <a:gd name="connsiteX48" fmla="*/ 1209675 w 2905125"/>
              <a:gd name="connsiteY48" fmla="*/ 1533525 h 2505075"/>
              <a:gd name="connsiteX49" fmla="*/ 1123950 w 2905125"/>
              <a:gd name="connsiteY49" fmla="*/ 1681163 h 2505075"/>
              <a:gd name="connsiteX50" fmla="*/ 1033462 w 2905125"/>
              <a:gd name="connsiteY50" fmla="*/ 1881188 h 2505075"/>
              <a:gd name="connsiteX51" fmla="*/ 933450 w 2905125"/>
              <a:gd name="connsiteY51" fmla="*/ 1995488 h 2505075"/>
              <a:gd name="connsiteX52" fmla="*/ 838200 w 2905125"/>
              <a:gd name="connsiteY52" fmla="*/ 2119313 h 2505075"/>
              <a:gd name="connsiteX53" fmla="*/ 776287 w 2905125"/>
              <a:gd name="connsiteY53" fmla="*/ 2205038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05125" h="2505075">
                <a:moveTo>
                  <a:pt x="776287" y="2205038"/>
                </a:moveTo>
                <a:lnTo>
                  <a:pt x="485775" y="2043113"/>
                </a:lnTo>
                <a:lnTo>
                  <a:pt x="381000" y="1909763"/>
                </a:lnTo>
                <a:lnTo>
                  <a:pt x="266700" y="1743075"/>
                </a:lnTo>
                <a:lnTo>
                  <a:pt x="233362" y="1557338"/>
                </a:lnTo>
                <a:lnTo>
                  <a:pt x="176212" y="1295400"/>
                </a:lnTo>
                <a:cubicBezTo>
                  <a:pt x="177800" y="1192213"/>
                  <a:pt x="179387" y="1089025"/>
                  <a:pt x="180975" y="985838"/>
                </a:cubicBezTo>
                <a:lnTo>
                  <a:pt x="204787" y="823913"/>
                </a:lnTo>
                <a:lnTo>
                  <a:pt x="271462" y="519113"/>
                </a:lnTo>
                <a:lnTo>
                  <a:pt x="228600" y="376238"/>
                </a:lnTo>
                <a:lnTo>
                  <a:pt x="190500" y="304800"/>
                </a:lnTo>
                <a:lnTo>
                  <a:pt x="85725" y="257175"/>
                </a:lnTo>
                <a:lnTo>
                  <a:pt x="9525" y="152400"/>
                </a:lnTo>
                <a:lnTo>
                  <a:pt x="0" y="90488"/>
                </a:lnTo>
                <a:lnTo>
                  <a:pt x="28575" y="0"/>
                </a:lnTo>
                <a:lnTo>
                  <a:pt x="747712" y="242888"/>
                </a:lnTo>
                <a:lnTo>
                  <a:pt x="857250" y="280988"/>
                </a:lnTo>
                <a:lnTo>
                  <a:pt x="1114425" y="395288"/>
                </a:lnTo>
                <a:lnTo>
                  <a:pt x="1090612" y="481013"/>
                </a:lnTo>
                <a:lnTo>
                  <a:pt x="1100137" y="552450"/>
                </a:lnTo>
                <a:lnTo>
                  <a:pt x="1181100" y="685800"/>
                </a:lnTo>
                <a:lnTo>
                  <a:pt x="1323975" y="823913"/>
                </a:lnTo>
                <a:lnTo>
                  <a:pt x="1462087" y="933450"/>
                </a:lnTo>
                <a:lnTo>
                  <a:pt x="1562100" y="1028700"/>
                </a:lnTo>
                <a:lnTo>
                  <a:pt x="1695450" y="1119188"/>
                </a:lnTo>
                <a:lnTo>
                  <a:pt x="1962150" y="1285875"/>
                </a:lnTo>
                <a:lnTo>
                  <a:pt x="2076450" y="1428750"/>
                </a:lnTo>
                <a:lnTo>
                  <a:pt x="2214562" y="1519238"/>
                </a:lnTo>
                <a:lnTo>
                  <a:pt x="2352675" y="1514475"/>
                </a:lnTo>
                <a:lnTo>
                  <a:pt x="2481262" y="1652588"/>
                </a:lnTo>
                <a:lnTo>
                  <a:pt x="2495550" y="1724025"/>
                </a:lnTo>
                <a:lnTo>
                  <a:pt x="2447925" y="1766888"/>
                </a:lnTo>
                <a:lnTo>
                  <a:pt x="2447925" y="1804988"/>
                </a:lnTo>
                <a:lnTo>
                  <a:pt x="2638425" y="1909763"/>
                </a:lnTo>
                <a:lnTo>
                  <a:pt x="2847975" y="2014538"/>
                </a:lnTo>
                <a:lnTo>
                  <a:pt x="2886075" y="2095500"/>
                </a:lnTo>
                <a:lnTo>
                  <a:pt x="2900362" y="2247900"/>
                </a:lnTo>
                <a:lnTo>
                  <a:pt x="2905125" y="2457450"/>
                </a:lnTo>
                <a:lnTo>
                  <a:pt x="2647950" y="2505075"/>
                </a:lnTo>
                <a:lnTo>
                  <a:pt x="2643187" y="2309813"/>
                </a:lnTo>
                <a:lnTo>
                  <a:pt x="2576512" y="2309813"/>
                </a:lnTo>
                <a:lnTo>
                  <a:pt x="2338387" y="2300288"/>
                </a:lnTo>
                <a:lnTo>
                  <a:pt x="2214562" y="2219325"/>
                </a:lnTo>
                <a:lnTo>
                  <a:pt x="2081212" y="2105025"/>
                </a:lnTo>
                <a:lnTo>
                  <a:pt x="1933575" y="1933575"/>
                </a:lnTo>
                <a:lnTo>
                  <a:pt x="1766887" y="1838325"/>
                </a:lnTo>
                <a:lnTo>
                  <a:pt x="1366837" y="1595438"/>
                </a:lnTo>
                <a:lnTo>
                  <a:pt x="1252537" y="1514475"/>
                </a:lnTo>
                <a:lnTo>
                  <a:pt x="1209675" y="1533525"/>
                </a:lnTo>
                <a:lnTo>
                  <a:pt x="1123950" y="1681163"/>
                </a:lnTo>
                <a:lnTo>
                  <a:pt x="1033462" y="1881188"/>
                </a:lnTo>
                <a:lnTo>
                  <a:pt x="933450" y="1995488"/>
                </a:lnTo>
                <a:lnTo>
                  <a:pt x="838200" y="2119313"/>
                </a:lnTo>
                <a:lnTo>
                  <a:pt x="776287" y="2205038"/>
                </a:lnTo>
                <a:close/>
              </a:path>
            </a:pathLst>
          </a:custGeom>
          <a:solidFill>
            <a:schemeClr val="bg1">
              <a:lumMod val="50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1" name="Freeform 40"/>
          <p:cNvSpPr/>
          <p:nvPr/>
        </p:nvSpPr>
        <p:spPr bwMode="auto">
          <a:xfrm>
            <a:off x="4005263" y="2566988"/>
            <a:ext cx="633412" cy="261937"/>
          </a:xfrm>
          <a:custGeom>
            <a:avLst/>
            <a:gdLst>
              <a:gd name="connsiteX0" fmla="*/ 0 w 633412"/>
              <a:gd name="connsiteY0" fmla="*/ 261937 h 261937"/>
              <a:gd name="connsiteX1" fmla="*/ 433387 w 633412"/>
              <a:gd name="connsiteY1" fmla="*/ 161925 h 261937"/>
              <a:gd name="connsiteX2" fmla="*/ 633412 w 633412"/>
              <a:gd name="connsiteY2" fmla="*/ 0 h 261937"/>
            </a:gdLst>
            <a:ahLst/>
            <a:cxnLst>
              <a:cxn ang="0">
                <a:pos x="connsiteX0" y="connsiteY0"/>
              </a:cxn>
              <a:cxn ang="0">
                <a:pos x="connsiteX1" y="connsiteY1"/>
              </a:cxn>
              <a:cxn ang="0">
                <a:pos x="connsiteX2" y="connsiteY2"/>
              </a:cxn>
            </a:cxnLst>
            <a:rect l="l" t="t" r="r" b="b"/>
            <a:pathLst>
              <a:path w="633412" h="261937">
                <a:moveTo>
                  <a:pt x="0" y="261937"/>
                </a:moveTo>
                <a:lnTo>
                  <a:pt x="433387" y="161925"/>
                </a:lnTo>
                <a:lnTo>
                  <a:pt x="633412" y="0"/>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2" name="Freeform 41"/>
          <p:cNvSpPr/>
          <p:nvPr/>
        </p:nvSpPr>
        <p:spPr bwMode="auto">
          <a:xfrm>
            <a:off x="3962400" y="2176463"/>
            <a:ext cx="1019175" cy="647700"/>
          </a:xfrm>
          <a:custGeom>
            <a:avLst/>
            <a:gdLst>
              <a:gd name="connsiteX0" fmla="*/ 0 w 1019175"/>
              <a:gd name="connsiteY0" fmla="*/ 0 h 647700"/>
              <a:gd name="connsiteX1" fmla="*/ 219075 w 1019175"/>
              <a:gd name="connsiteY1" fmla="*/ 28575 h 647700"/>
              <a:gd name="connsiteX2" fmla="*/ 442913 w 1019175"/>
              <a:gd name="connsiteY2" fmla="*/ 133350 h 647700"/>
              <a:gd name="connsiteX3" fmla="*/ 557213 w 1019175"/>
              <a:gd name="connsiteY3" fmla="*/ 252412 h 647700"/>
              <a:gd name="connsiteX4" fmla="*/ 676275 w 1019175"/>
              <a:gd name="connsiteY4" fmla="*/ 376237 h 647700"/>
              <a:gd name="connsiteX5" fmla="*/ 804863 w 1019175"/>
              <a:gd name="connsiteY5" fmla="*/ 533400 h 647700"/>
              <a:gd name="connsiteX6" fmla="*/ 1019175 w 1019175"/>
              <a:gd name="connsiteY6" fmla="*/ 647700 h 647700"/>
              <a:gd name="connsiteX7" fmla="*/ 1019175 w 1019175"/>
              <a:gd name="connsiteY7"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647700">
                <a:moveTo>
                  <a:pt x="0" y="0"/>
                </a:moveTo>
                <a:lnTo>
                  <a:pt x="219075" y="28575"/>
                </a:lnTo>
                <a:lnTo>
                  <a:pt x="442913" y="133350"/>
                </a:lnTo>
                <a:lnTo>
                  <a:pt x="557213" y="252412"/>
                </a:lnTo>
                <a:lnTo>
                  <a:pt x="676275" y="376237"/>
                </a:lnTo>
                <a:lnTo>
                  <a:pt x="804863" y="533400"/>
                </a:lnTo>
                <a:lnTo>
                  <a:pt x="1019175" y="647700"/>
                </a:lnTo>
                <a:lnTo>
                  <a:pt x="1019175" y="647700"/>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3" name="Freeform 42"/>
          <p:cNvSpPr/>
          <p:nvPr/>
        </p:nvSpPr>
        <p:spPr bwMode="auto">
          <a:xfrm>
            <a:off x="4252913" y="1900238"/>
            <a:ext cx="904875" cy="909637"/>
          </a:xfrm>
          <a:custGeom>
            <a:avLst/>
            <a:gdLst>
              <a:gd name="connsiteX0" fmla="*/ 0 w 904875"/>
              <a:gd name="connsiteY0" fmla="*/ 285750 h 909637"/>
              <a:gd name="connsiteX1" fmla="*/ 33337 w 904875"/>
              <a:gd name="connsiteY1" fmla="*/ 209550 h 909637"/>
              <a:gd name="connsiteX2" fmla="*/ 23812 w 904875"/>
              <a:gd name="connsiteY2" fmla="*/ 52387 h 909637"/>
              <a:gd name="connsiteX3" fmla="*/ 42862 w 904875"/>
              <a:gd name="connsiteY3" fmla="*/ 0 h 909637"/>
              <a:gd name="connsiteX4" fmla="*/ 90487 w 904875"/>
              <a:gd name="connsiteY4" fmla="*/ 14287 h 909637"/>
              <a:gd name="connsiteX5" fmla="*/ 447675 w 904875"/>
              <a:gd name="connsiteY5" fmla="*/ 133350 h 909637"/>
              <a:gd name="connsiteX6" fmla="*/ 719137 w 904875"/>
              <a:gd name="connsiteY6" fmla="*/ 290512 h 909637"/>
              <a:gd name="connsiteX7" fmla="*/ 766762 w 904875"/>
              <a:gd name="connsiteY7" fmla="*/ 338137 h 909637"/>
              <a:gd name="connsiteX8" fmla="*/ 800100 w 904875"/>
              <a:gd name="connsiteY8" fmla="*/ 438150 h 909637"/>
              <a:gd name="connsiteX9" fmla="*/ 819150 w 904875"/>
              <a:gd name="connsiteY9" fmla="*/ 604837 h 909637"/>
              <a:gd name="connsiteX10" fmla="*/ 838200 w 904875"/>
              <a:gd name="connsiteY10" fmla="*/ 738187 h 909637"/>
              <a:gd name="connsiteX11" fmla="*/ 890587 w 904875"/>
              <a:gd name="connsiteY11" fmla="*/ 819150 h 909637"/>
              <a:gd name="connsiteX12" fmla="*/ 904875 w 904875"/>
              <a:gd name="connsiteY12" fmla="*/ 881062 h 909637"/>
              <a:gd name="connsiteX13" fmla="*/ 776287 w 904875"/>
              <a:gd name="connsiteY13" fmla="*/ 909637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5" h="909637">
                <a:moveTo>
                  <a:pt x="0" y="285750"/>
                </a:moveTo>
                <a:lnTo>
                  <a:pt x="33337" y="209550"/>
                </a:lnTo>
                <a:lnTo>
                  <a:pt x="23812" y="52387"/>
                </a:lnTo>
                <a:lnTo>
                  <a:pt x="42862" y="0"/>
                </a:lnTo>
                <a:lnTo>
                  <a:pt x="90487" y="14287"/>
                </a:lnTo>
                <a:lnTo>
                  <a:pt x="447675" y="133350"/>
                </a:lnTo>
                <a:lnTo>
                  <a:pt x="719137" y="290512"/>
                </a:lnTo>
                <a:lnTo>
                  <a:pt x="766762" y="338137"/>
                </a:lnTo>
                <a:lnTo>
                  <a:pt x="800100" y="438150"/>
                </a:lnTo>
                <a:lnTo>
                  <a:pt x="819150" y="604837"/>
                </a:lnTo>
                <a:lnTo>
                  <a:pt x="838200" y="738187"/>
                </a:lnTo>
                <a:lnTo>
                  <a:pt x="890587" y="819150"/>
                </a:lnTo>
                <a:lnTo>
                  <a:pt x="904875" y="881062"/>
                </a:lnTo>
                <a:lnTo>
                  <a:pt x="776287" y="909637"/>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4" name="Freeform 43"/>
          <p:cNvSpPr/>
          <p:nvPr/>
        </p:nvSpPr>
        <p:spPr bwMode="auto">
          <a:xfrm>
            <a:off x="4748211" y="1824038"/>
            <a:ext cx="85725" cy="233362"/>
          </a:xfrm>
          <a:custGeom>
            <a:avLst/>
            <a:gdLst>
              <a:gd name="connsiteX0" fmla="*/ 85725 w 85725"/>
              <a:gd name="connsiteY0" fmla="*/ 0 h 233362"/>
              <a:gd name="connsiteX1" fmla="*/ 33338 w 85725"/>
              <a:gd name="connsiteY1" fmla="*/ 100012 h 233362"/>
              <a:gd name="connsiteX2" fmla="*/ 0 w 85725"/>
              <a:gd name="connsiteY2" fmla="*/ 233362 h 233362"/>
              <a:gd name="connsiteX3" fmla="*/ 0 w 85725"/>
              <a:gd name="connsiteY3" fmla="*/ 233362 h 233362"/>
            </a:gdLst>
            <a:ahLst/>
            <a:cxnLst>
              <a:cxn ang="0">
                <a:pos x="connsiteX0" y="connsiteY0"/>
              </a:cxn>
              <a:cxn ang="0">
                <a:pos x="connsiteX1" y="connsiteY1"/>
              </a:cxn>
              <a:cxn ang="0">
                <a:pos x="connsiteX2" y="connsiteY2"/>
              </a:cxn>
              <a:cxn ang="0">
                <a:pos x="connsiteX3" y="connsiteY3"/>
              </a:cxn>
            </a:cxnLst>
            <a:rect l="l" t="t" r="r" b="b"/>
            <a:pathLst>
              <a:path w="85725" h="233362">
                <a:moveTo>
                  <a:pt x="85725" y="0"/>
                </a:moveTo>
                <a:lnTo>
                  <a:pt x="33338" y="100012"/>
                </a:lnTo>
                <a:lnTo>
                  <a:pt x="0" y="233362"/>
                </a:lnTo>
                <a:lnTo>
                  <a:pt x="0" y="233362"/>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5" name="Freeform 44"/>
          <p:cNvSpPr/>
          <p:nvPr/>
        </p:nvSpPr>
        <p:spPr bwMode="auto">
          <a:xfrm>
            <a:off x="5086350" y="2381250"/>
            <a:ext cx="357188" cy="142875"/>
          </a:xfrm>
          <a:custGeom>
            <a:avLst/>
            <a:gdLst>
              <a:gd name="connsiteX0" fmla="*/ 0 w 357188"/>
              <a:gd name="connsiteY0" fmla="*/ 142875 h 142875"/>
              <a:gd name="connsiteX1" fmla="*/ 176213 w 357188"/>
              <a:gd name="connsiteY1" fmla="*/ 128588 h 142875"/>
              <a:gd name="connsiteX2" fmla="*/ 357188 w 357188"/>
              <a:gd name="connsiteY2" fmla="*/ 0 h 142875"/>
            </a:gdLst>
            <a:ahLst/>
            <a:cxnLst>
              <a:cxn ang="0">
                <a:pos x="connsiteX0" y="connsiteY0"/>
              </a:cxn>
              <a:cxn ang="0">
                <a:pos x="connsiteX1" y="connsiteY1"/>
              </a:cxn>
              <a:cxn ang="0">
                <a:pos x="connsiteX2" y="connsiteY2"/>
              </a:cxn>
            </a:cxnLst>
            <a:rect l="l" t="t" r="r" b="b"/>
            <a:pathLst>
              <a:path w="357188" h="142875">
                <a:moveTo>
                  <a:pt x="0" y="142875"/>
                </a:moveTo>
                <a:lnTo>
                  <a:pt x="176213" y="128588"/>
                </a:lnTo>
                <a:lnTo>
                  <a:pt x="357188" y="0"/>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
        <p:nvSpPr>
          <p:cNvPr id="47" name="TextBox 46"/>
          <p:cNvSpPr txBox="1"/>
          <p:nvPr/>
        </p:nvSpPr>
        <p:spPr>
          <a:xfrm>
            <a:off x="4267200" y="2924176"/>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E2</a:t>
            </a:r>
            <a:endParaRPr lang="en-GB" sz="1200" b="1" dirty="0">
              <a:solidFill>
                <a:srgbClr val="FF0000"/>
              </a:solidFill>
              <a:effectLst>
                <a:outerShdw blurRad="38100" dist="38100" dir="2700000" algn="tl">
                  <a:srgbClr val="000000">
                    <a:alpha val="43137"/>
                  </a:srgbClr>
                </a:outerShdw>
              </a:effectLst>
            </a:endParaRPr>
          </a:p>
        </p:txBody>
      </p:sp>
      <p:sp>
        <p:nvSpPr>
          <p:cNvPr id="48" name="TextBox 47"/>
          <p:cNvSpPr txBox="1"/>
          <p:nvPr/>
        </p:nvSpPr>
        <p:spPr>
          <a:xfrm>
            <a:off x="4038601" y="23764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E3</a:t>
            </a:r>
            <a:endParaRPr lang="en-GB" sz="1200" b="1" dirty="0">
              <a:solidFill>
                <a:srgbClr val="FF0000"/>
              </a:solidFill>
              <a:effectLst>
                <a:outerShdw blurRad="38100" dist="38100" dir="2700000" algn="tl">
                  <a:srgbClr val="000000">
                    <a:alpha val="43137"/>
                  </a:srgbClr>
                </a:outerShdw>
              </a:effectLst>
            </a:endParaRPr>
          </a:p>
        </p:txBody>
      </p:sp>
      <p:sp>
        <p:nvSpPr>
          <p:cNvPr id="49" name="TextBox 48"/>
          <p:cNvSpPr txBox="1"/>
          <p:nvPr/>
        </p:nvSpPr>
        <p:spPr>
          <a:xfrm>
            <a:off x="4119563" y="15382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E4</a:t>
            </a:r>
            <a:endParaRPr lang="en-GB" sz="1200" b="1" dirty="0">
              <a:solidFill>
                <a:srgbClr val="FF0000"/>
              </a:solidFill>
              <a:effectLst>
                <a:outerShdw blurRad="38100" dist="38100" dir="2700000" algn="tl">
                  <a:srgbClr val="000000">
                    <a:alpha val="43137"/>
                  </a:srgbClr>
                </a:outerShdw>
              </a:effectLst>
            </a:endParaRPr>
          </a:p>
        </p:txBody>
      </p:sp>
      <p:sp>
        <p:nvSpPr>
          <p:cNvPr id="50" name="TextBox 49"/>
          <p:cNvSpPr txBox="1"/>
          <p:nvPr/>
        </p:nvSpPr>
        <p:spPr>
          <a:xfrm>
            <a:off x="4619626" y="2224088"/>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E5</a:t>
            </a:r>
            <a:endParaRPr lang="en-GB" sz="1200" b="1" dirty="0">
              <a:solidFill>
                <a:srgbClr val="FF0000"/>
              </a:solidFill>
              <a:effectLst>
                <a:outerShdw blurRad="38100" dist="38100" dir="2700000" algn="tl">
                  <a:srgbClr val="000000">
                    <a:alpha val="43137"/>
                  </a:srgbClr>
                </a:outerShdw>
              </a:effectLst>
            </a:endParaRPr>
          </a:p>
        </p:txBody>
      </p:sp>
      <p:sp>
        <p:nvSpPr>
          <p:cNvPr id="51" name="TextBox 50"/>
          <p:cNvSpPr txBox="1"/>
          <p:nvPr/>
        </p:nvSpPr>
        <p:spPr>
          <a:xfrm>
            <a:off x="5443538" y="2771775"/>
            <a:ext cx="372218" cy="276999"/>
          </a:xfrm>
          <a:prstGeom prst="rect">
            <a:avLst/>
          </a:prstGeom>
          <a:noFill/>
        </p:spPr>
        <p:txBody>
          <a:bodyPr wrap="none" rtlCol="0">
            <a:spAutoFit/>
          </a:bodyPr>
          <a:lstStyle/>
          <a:p>
            <a:r>
              <a:rPr lang="en-GB" sz="1200" b="1" dirty="0" smtClean="0">
                <a:solidFill>
                  <a:srgbClr val="FF0000"/>
                </a:solidFill>
                <a:effectLst>
                  <a:outerShdw blurRad="38100" dist="38100" dir="2700000" algn="tl">
                    <a:srgbClr val="000000">
                      <a:alpha val="43137"/>
                    </a:srgbClr>
                  </a:outerShdw>
                </a:effectLst>
              </a:rPr>
              <a:t>E6</a:t>
            </a:r>
            <a:endParaRPr lang="en-GB" sz="1200" b="1" dirty="0">
              <a:solidFill>
                <a:srgbClr val="FF0000"/>
              </a:solidFill>
              <a:effectLst>
                <a:outerShdw blurRad="38100" dist="38100" dir="2700000" algn="tl">
                  <a:srgbClr val="000000">
                    <a:alpha val="43137"/>
                  </a:srgbClr>
                </a:outerShdw>
              </a:effectLst>
            </a:endParaRPr>
          </a:p>
        </p:txBody>
      </p:sp>
      <p:sp>
        <p:nvSpPr>
          <p:cNvPr id="52" name="TextBox 51"/>
          <p:cNvSpPr txBox="1"/>
          <p:nvPr/>
        </p:nvSpPr>
        <p:spPr>
          <a:xfrm>
            <a:off x="6091238" y="3243263"/>
            <a:ext cx="372218" cy="276999"/>
          </a:xfrm>
          <a:prstGeom prst="rect">
            <a:avLst/>
          </a:prstGeom>
          <a:noFill/>
        </p:spPr>
        <p:txBody>
          <a:bodyPr wrap="none" rtlCol="0">
            <a:spAutoFit/>
          </a:bodyPr>
          <a:lstStyle/>
          <a:p>
            <a:r>
              <a:rPr lang="en-GB" sz="1200" b="1" dirty="0" smtClean="0">
                <a:solidFill>
                  <a:srgbClr val="FF9900"/>
                </a:solidFill>
                <a:effectLst>
                  <a:outerShdw blurRad="38100" dist="38100" dir="2700000" algn="tl">
                    <a:srgbClr val="000000">
                      <a:alpha val="43137"/>
                    </a:srgbClr>
                  </a:outerShdw>
                </a:effectLst>
              </a:rPr>
              <a:t>E7</a:t>
            </a:r>
            <a:endParaRPr lang="en-GB" sz="1200" b="1" dirty="0">
              <a:solidFill>
                <a:srgbClr val="FF9900"/>
              </a:solidFill>
              <a:effectLst>
                <a:outerShdw blurRad="38100" dist="38100" dir="2700000" algn="tl">
                  <a:srgbClr val="000000">
                    <a:alpha val="43137"/>
                  </a:srgbClr>
                </a:outerShdw>
              </a:effectLst>
            </a:endParaRPr>
          </a:p>
        </p:txBody>
      </p:sp>
      <p:pic>
        <p:nvPicPr>
          <p:cNvPr id="34" name="Picture 33" descr="legend.jpg"/>
          <p:cNvPicPr>
            <a:picLocks noChangeAspect="1"/>
          </p:cNvPicPr>
          <p:nvPr/>
        </p:nvPicPr>
        <p:blipFill>
          <a:blip r:embed="rId5" cstate="screen"/>
          <a:stretch>
            <a:fillRect/>
          </a:stretch>
        </p:blipFill>
        <p:spPr>
          <a:xfrm>
            <a:off x="6691449" y="546453"/>
            <a:ext cx="2093944" cy="2603141"/>
          </a:xfrm>
          <a:prstGeom prst="rect">
            <a:avLst/>
          </a:prstGeom>
          <a:ln>
            <a:solidFill>
              <a:schemeClr val="tx1"/>
            </a:solidFill>
          </a:ln>
          <a:effectLst>
            <a:outerShdw blurRad="50800" dist="101600" dir="2700000" algn="tl" rotWithShape="0">
              <a:prstClr val="black">
                <a:alpha val="40000"/>
              </a:prstClr>
            </a:outerShdw>
          </a:effectLst>
        </p:spPr>
      </p:pic>
      <p:sp>
        <p:nvSpPr>
          <p:cNvPr id="53" name="Freeform 52"/>
          <p:cNvSpPr/>
          <p:nvPr/>
        </p:nvSpPr>
        <p:spPr bwMode="auto">
          <a:xfrm>
            <a:off x="5883442" y="3100137"/>
            <a:ext cx="806116" cy="713874"/>
          </a:xfrm>
          <a:custGeom>
            <a:avLst/>
            <a:gdLst>
              <a:gd name="connsiteX0" fmla="*/ 348916 w 806116"/>
              <a:gd name="connsiteY0" fmla="*/ 0 h 713874"/>
              <a:gd name="connsiteX1" fmla="*/ 745958 w 806116"/>
              <a:gd name="connsiteY1" fmla="*/ 216568 h 713874"/>
              <a:gd name="connsiteX2" fmla="*/ 778042 w 806116"/>
              <a:gd name="connsiteY2" fmla="*/ 264695 h 713874"/>
              <a:gd name="connsiteX3" fmla="*/ 806116 w 806116"/>
              <a:gd name="connsiteY3" fmla="*/ 665747 h 713874"/>
              <a:gd name="connsiteX4" fmla="*/ 549442 w 806116"/>
              <a:gd name="connsiteY4" fmla="*/ 713874 h 713874"/>
              <a:gd name="connsiteX5" fmla="*/ 545432 w 806116"/>
              <a:gd name="connsiteY5" fmla="*/ 497305 h 713874"/>
              <a:gd name="connsiteX6" fmla="*/ 252663 w 806116"/>
              <a:gd name="connsiteY6" fmla="*/ 505326 h 713874"/>
              <a:gd name="connsiteX7" fmla="*/ 68179 w 806116"/>
              <a:gd name="connsiteY7" fmla="*/ 381000 h 713874"/>
              <a:gd name="connsiteX8" fmla="*/ 0 w 806116"/>
              <a:gd name="connsiteY8" fmla="*/ 328863 h 713874"/>
              <a:gd name="connsiteX9" fmla="*/ 176463 w 806116"/>
              <a:gd name="connsiteY9" fmla="*/ 44116 h 713874"/>
              <a:gd name="connsiteX10" fmla="*/ 348916 w 806116"/>
              <a:gd name="connsiteY10" fmla="*/ 0 h 71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116" h="713874">
                <a:moveTo>
                  <a:pt x="348916" y="0"/>
                </a:moveTo>
                <a:lnTo>
                  <a:pt x="745958" y="216568"/>
                </a:lnTo>
                <a:lnTo>
                  <a:pt x="778042" y="264695"/>
                </a:lnTo>
                <a:lnTo>
                  <a:pt x="806116" y="665747"/>
                </a:lnTo>
                <a:lnTo>
                  <a:pt x="549442" y="713874"/>
                </a:lnTo>
                <a:cubicBezTo>
                  <a:pt x="548105" y="641684"/>
                  <a:pt x="546769" y="569495"/>
                  <a:pt x="545432" y="497305"/>
                </a:cubicBezTo>
                <a:lnTo>
                  <a:pt x="252663" y="505326"/>
                </a:lnTo>
                <a:lnTo>
                  <a:pt x="68179" y="381000"/>
                </a:lnTo>
                <a:lnTo>
                  <a:pt x="0" y="328863"/>
                </a:lnTo>
                <a:lnTo>
                  <a:pt x="176463" y="44116"/>
                </a:lnTo>
                <a:lnTo>
                  <a:pt x="348916" y="0"/>
                </a:lnTo>
                <a:close/>
              </a:path>
            </a:pathLst>
          </a:custGeom>
          <a:no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a typeface="MS Gothic" pitchFamily="49"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Phasing</a:t>
            </a:r>
            <a:endParaRPr lang="en-GB" altLang="en-US" sz="2800" b="1" dirty="0">
              <a:solidFill>
                <a:srgbClr val="C00000"/>
              </a:solidFill>
              <a:latin typeface="Century Gothic" panose="020B0502020202020204" pitchFamily="34" charset="0"/>
            </a:endParaRPr>
          </a:p>
        </p:txBody>
      </p:sp>
      <p:pic>
        <p:nvPicPr>
          <p:cNvPr id="46" name="Picture 45" descr="housing phasing.jpg"/>
          <p:cNvPicPr>
            <a:picLocks noChangeAspect="1"/>
          </p:cNvPicPr>
          <p:nvPr/>
        </p:nvPicPr>
        <p:blipFill>
          <a:blip r:embed="rId3" cstate="screen"/>
          <a:srcRect/>
          <a:stretch>
            <a:fillRect/>
          </a:stretch>
        </p:blipFill>
        <p:spPr>
          <a:xfrm>
            <a:off x="244889" y="3700130"/>
            <a:ext cx="8569501" cy="2796363"/>
          </a:xfrm>
          <a:prstGeom prst="rect">
            <a:avLst/>
          </a:prstGeom>
          <a:ln>
            <a:solidFill>
              <a:schemeClr val="tx1"/>
            </a:solidFill>
          </a:ln>
          <a:effectLst>
            <a:outerShdw blurRad="50800" dist="101600" dir="2700000" algn="tl" rotWithShape="0">
              <a:prstClr val="black">
                <a:alpha val="40000"/>
              </a:prstClr>
            </a:outerShdw>
          </a:effectLst>
        </p:spPr>
      </p:pic>
      <p:pic>
        <p:nvPicPr>
          <p:cNvPr id="54" name="Picture 53" descr="phasing map.jpg"/>
          <p:cNvPicPr>
            <a:picLocks noChangeAspect="1"/>
          </p:cNvPicPr>
          <p:nvPr/>
        </p:nvPicPr>
        <p:blipFill>
          <a:blip r:embed="rId4" cstate="screen"/>
          <a:srcRect/>
          <a:stretch>
            <a:fillRect/>
          </a:stretch>
        </p:blipFill>
        <p:spPr>
          <a:xfrm>
            <a:off x="3030279" y="1095154"/>
            <a:ext cx="2963536" cy="2342604"/>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Facilities</a:t>
            </a:r>
            <a:endParaRPr lang="en-GB" altLang="en-US" sz="2800" b="1" dirty="0">
              <a:solidFill>
                <a:srgbClr val="C00000"/>
              </a:solidFill>
              <a:latin typeface="Century Gothic" panose="020B0502020202020204" pitchFamily="34" charset="0"/>
            </a:endParaRPr>
          </a:p>
        </p:txBody>
      </p:sp>
      <p:pic>
        <p:nvPicPr>
          <p:cNvPr id="5" name="Picture 4" descr="Masterplan-Poster.jpg"/>
          <p:cNvPicPr>
            <a:picLocks noChangeAspect="1"/>
          </p:cNvPicPr>
          <p:nvPr/>
        </p:nvPicPr>
        <p:blipFill>
          <a:blip r:embed="rId3" cstate="screen"/>
          <a:srcRect/>
          <a:stretch>
            <a:fillRect/>
          </a:stretch>
        </p:blipFill>
        <p:spPr>
          <a:xfrm>
            <a:off x="563527" y="1085117"/>
            <a:ext cx="7921254" cy="5604358"/>
          </a:xfrm>
          <a:prstGeom prst="rect">
            <a:avLst/>
          </a:prstGeom>
          <a:ln>
            <a:solidFill>
              <a:schemeClr val="tx1"/>
            </a:solidFill>
          </a:ln>
          <a:effectLst>
            <a:outerShdw blurRad="50800" dist="101600" dir="2700000" algn="tl" rotWithShape="0">
              <a:prstClr val="black">
                <a:alpha val="40000"/>
              </a:prstClr>
            </a:outerShdw>
          </a:effectLst>
        </p:spPr>
      </p:pic>
      <p:grpSp>
        <p:nvGrpSpPr>
          <p:cNvPr id="47" name="Group 46"/>
          <p:cNvGrpSpPr/>
          <p:nvPr/>
        </p:nvGrpSpPr>
        <p:grpSpPr>
          <a:xfrm>
            <a:off x="1020987" y="2271041"/>
            <a:ext cx="2944957" cy="1865024"/>
            <a:chOff x="1020987" y="2271041"/>
            <a:chExt cx="2944957" cy="1865024"/>
          </a:xfrm>
        </p:grpSpPr>
        <p:sp>
          <p:nvSpPr>
            <p:cNvPr id="13" name="TextBox 12"/>
            <p:cNvSpPr txBox="1"/>
            <p:nvPr/>
          </p:nvSpPr>
          <p:spPr>
            <a:xfrm>
              <a:off x="1020987" y="2271041"/>
              <a:ext cx="2726580" cy="276999"/>
            </a:xfrm>
            <a:prstGeom prst="rect">
              <a:avLst/>
            </a:prstGeom>
            <a:solidFill>
              <a:srgbClr val="FFFF00"/>
            </a:solidFill>
            <a:ln>
              <a:solidFill>
                <a:schemeClr val="tx1"/>
              </a:solidFill>
            </a:ln>
          </p:spPr>
          <p:txBody>
            <a:bodyPr wrap="none" rtlCol="0">
              <a:spAutoFit/>
            </a:bodyPr>
            <a:lstStyle/>
            <a:p>
              <a:r>
                <a:rPr lang="en-GB" sz="1200" dirty="0" smtClean="0">
                  <a:solidFill>
                    <a:schemeClr val="tx1"/>
                  </a:solidFill>
                </a:rPr>
                <a:t>Central SANG Area - Coming in 2026</a:t>
              </a:r>
              <a:endParaRPr lang="en-GB" sz="1200" dirty="0">
                <a:solidFill>
                  <a:schemeClr val="tx1"/>
                </a:solidFill>
              </a:endParaRPr>
            </a:p>
          </p:txBody>
        </p:sp>
        <p:cxnSp>
          <p:nvCxnSpPr>
            <p:cNvPr id="15" name="Straight Connector 14"/>
            <p:cNvCxnSpPr/>
            <p:nvPr/>
          </p:nvCxnSpPr>
          <p:spPr bwMode="auto">
            <a:xfrm flipH="1" flipV="1">
              <a:off x="3561908" y="2551814"/>
              <a:ext cx="404036" cy="1584251"/>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9" name="Group 48"/>
          <p:cNvGrpSpPr/>
          <p:nvPr/>
        </p:nvGrpSpPr>
        <p:grpSpPr>
          <a:xfrm>
            <a:off x="712382" y="4274289"/>
            <a:ext cx="1626781" cy="2158409"/>
            <a:chOff x="712382" y="4274289"/>
            <a:chExt cx="1626781" cy="2158409"/>
          </a:xfrm>
        </p:grpSpPr>
        <p:sp>
          <p:nvSpPr>
            <p:cNvPr id="6" name="TextBox 5"/>
            <p:cNvSpPr txBox="1"/>
            <p:nvPr/>
          </p:nvSpPr>
          <p:spPr>
            <a:xfrm>
              <a:off x="712382" y="4274289"/>
              <a:ext cx="1584252" cy="461665"/>
            </a:xfrm>
            <a:prstGeom prst="rect">
              <a:avLst/>
            </a:prstGeom>
            <a:solidFill>
              <a:srgbClr val="FFFF00"/>
            </a:solidFill>
            <a:ln>
              <a:solidFill>
                <a:schemeClr val="tx1"/>
              </a:solidFill>
            </a:ln>
          </p:spPr>
          <p:txBody>
            <a:bodyPr wrap="square" rtlCol="0">
              <a:spAutoFit/>
            </a:bodyPr>
            <a:lstStyle/>
            <a:p>
              <a:pPr algn="ctr"/>
              <a:r>
                <a:rPr lang="en-GB" sz="1200" dirty="0" smtClean="0">
                  <a:solidFill>
                    <a:schemeClr val="tx1"/>
                  </a:solidFill>
                </a:rPr>
                <a:t>Allotments - Coming in 2027</a:t>
              </a:r>
              <a:endParaRPr lang="en-GB" sz="1200" dirty="0">
                <a:solidFill>
                  <a:schemeClr val="tx1"/>
                </a:solidFill>
              </a:endParaRPr>
            </a:p>
          </p:txBody>
        </p:sp>
        <p:cxnSp>
          <p:nvCxnSpPr>
            <p:cNvPr id="16" name="Straight Connector 15"/>
            <p:cNvCxnSpPr/>
            <p:nvPr/>
          </p:nvCxnSpPr>
          <p:spPr bwMode="auto">
            <a:xfrm flipH="1" flipV="1">
              <a:off x="1244011" y="4742122"/>
              <a:ext cx="1095152" cy="1690576"/>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8" name="Group 47"/>
          <p:cNvGrpSpPr/>
          <p:nvPr/>
        </p:nvGrpSpPr>
        <p:grpSpPr>
          <a:xfrm>
            <a:off x="1290038" y="3128781"/>
            <a:ext cx="2006056" cy="2655331"/>
            <a:chOff x="1290038" y="3128781"/>
            <a:chExt cx="2006056" cy="2655331"/>
          </a:xfrm>
        </p:grpSpPr>
        <p:sp>
          <p:nvSpPr>
            <p:cNvPr id="9" name="TextBox 8"/>
            <p:cNvSpPr txBox="1"/>
            <p:nvPr/>
          </p:nvSpPr>
          <p:spPr>
            <a:xfrm>
              <a:off x="1290038" y="3128781"/>
              <a:ext cx="2006056" cy="461665"/>
            </a:xfrm>
            <a:prstGeom prst="rect">
              <a:avLst/>
            </a:prstGeom>
            <a:solidFill>
              <a:srgbClr val="FFFF00"/>
            </a:solidFill>
            <a:ln>
              <a:solidFill>
                <a:schemeClr val="tx1"/>
              </a:solidFill>
            </a:ln>
          </p:spPr>
          <p:txBody>
            <a:bodyPr wrap="square" rtlCol="0">
              <a:spAutoFit/>
            </a:bodyPr>
            <a:lstStyle/>
            <a:p>
              <a:pPr algn="ctr"/>
              <a:r>
                <a:rPr lang="en-GB" sz="1200" dirty="0" smtClean="0">
                  <a:solidFill>
                    <a:schemeClr val="tx1"/>
                  </a:solidFill>
                </a:rPr>
                <a:t>Secondary Local Centre - Coming in 2030</a:t>
              </a:r>
              <a:endParaRPr lang="en-GB" sz="1200" dirty="0">
                <a:solidFill>
                  <a:schemeClr val="tx1"/>
                </a:solidFill>
              </a:endParaRPr>
            </a:p>
          </p:txBody>
        </p:sp>
        <p:cxnSp>
          <p:nvCxnSpPr>
            <p:cNvPr id="18" name="Straight Connector 17"/>
            <p:cNvCxnSpPr/>
            <p:nvPr/>
          </p:nvCxnSpPr>
          <p:spPr bwMode="auto">
            <a:xfrm flipV="1">
              <a:off x="2317898" y="3593805"/>
              <a:ext cx="318976" cy="2190307"/>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3" name="Group 42"/>
          <p:cNvGrpSpPr/>
          <p:nvPr/>
        </p:nvGrpSpPr>
        <p:grpSpPr>
          <a:xfrm>
            <a:off x="4862947" y="5955476"/>
            <a:ext cx="2964135" cy="480352"/>
            <a:chOff x="4862947" y="5955476"/>
            <a:chExt cx="2964135" cy="480352"/>
          </a:xfrm>
        </p:grpSpPr>
        <p:sp>
          <p:nvSpPr>
            <p:cNvPr id="8" name="TextBox 7"/>
            <p:cNvSpPr txBox="1"/>
            <p:nvPr/>
          </p:nvSpPr>
          <p:spPr>
            <a:xfrm>
              <a:off x="5775366" y="6158829"/>
              <a:ext cx="2051716" cy="276999"/>
            </a:xfrm>
            <a:prstGeom prst="rect">
              <a:avLst/>
            </a:prstGeom>
            <a:solidFill>
              <a:srgbClr val="FFFF00"/>
            </a:solidFill>
            <a:ln>
              <a:solidFill>
                <a:schemeClr val="tx1"/>
              </a:solidFill>
            </a:ln>
          </p:spPr>
          <p:txBody>
            <a:bodyPr wrap="none" rtlCol="0">
              <a:spAutoFit/>
            </a:bodyPr>
            <a:lstStyle/>
            <a:p>
              <a:r>
                <a:rPr lang="en-GB" sz="1200" dirty="0" smtClean="0">
                  <a:solidFill>
                    <a:schemeClr val="tx1"/>
                  </a:solidFill>
                </a:rPr>
                <a:t>Play Area - Coming in 2026</a:t>
              </a:r>
              <a:endParaRPr lang="en-GB" sz="1200" dirty="0">
                <a:solidFill>
                  <a:schemeClr val="tx1"/>
                </a:solidFill>
              </a:endParaRPr>
            </a:p>
          </p:txBody>
        </p:sp>
        <p:cxnSp>
          <p:nvCxnSpPr>
            <p:cNvPr id="19" name="Straight Connector 18"/>
            <p:cNvCxnSpPr>
              <a:endCxn id="8" idx="1"/>
            </p:cNvCxnSpPr>
            <p:nvPr/>
          </p:nvCxnSpPr>
          <p:spPr bwMode="auto">
            <a:xfrm>
              <a:off x="4862947" y="5955476"/>
              <a:ext cx="912419" cy="341853"/>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4" name="Group 43"/>
          <p:cNvGrpSpPr/>
          <p:nvPr/>
        </p:nvGrpSpPr>
        <p:grpSpPr>
          <a:xfrm>
            <a:off x="5383482" y="4599709"/>
            <a:ext cx="3207314" cy="1289579"/>
            <a:chOff x="5383482" y="4599709"/>
            <a:chExt cx="3207314" cy="1289579"/>
          </a:xfrm>
        </p:grpSpPr>
        <p:sp>
          <p:nvSpPr>
            <p:cNvPr id="10" name="TextBox 9"/>
            <p:cNvSpPr txBox="1"/>
            <p:nvPr/>
          </p:nvSpPr>
          <p:spPr>
            <a:xfrm>
              <a:off x="5934300" y="5612289"/>
              <a:ext cx="2656496" cy="276999"/>
            </a:xfrm>
            <a:prstGeom prst="rect">
              <a:avLst/>
            </a:prstGeom>
            <a:solidFill>
              <a:srgbClr val="FFFF00"/>
            </a:solidFill>
            <a:ln>
              <a:solidFill>
                <a:schemeClr val="tx1"/>
              </a:solidFill>
            </a:ln>
          </p:spPr>
          <p:txBody>
            <a:bodyPr wrap="none" rtlCol="0">
              <a:spAutoFit/>
            </a:bodyPr>
            <a:lstStyle/>
            <a:p>
              <a:r>
                <a:rPr lang="en-GB" sz="1200" dirty="0" smtClean="0">
                  <a:solidFill>
                    <a:schemeClr val="tx1"/>
                  </a:solidFill>
                </a:rPr>
                <a:t>School - Coming in September 2027</a:t>
              </a:r>
              <a:endParaRPr lang="en-GB" sz="1200" dirty="0">
                <a:solidFill>
                  <a:schemeClr val="tx1"/>
                </a:solidFill>
              </a:endParaRPr>
            </a:p>
          </p:txBody>
        </p:sp>
        <p:cxnSp>
          <p:nvCxnSpPr>
            <p:cNvPr id="20" name="Straight Connector 19"/>
            <p:cNvCxnSpPr/>
            <p:nvPr/>
          </p:nvCxnSpPr>
          <p:spPr bwMode="auto">
            <a:xfrm>
              <a:off x="5383482" y="4599709"/>
              <a:ext cx="932258" cy="1014282"/>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5" name="Group 44"/>
          <p:cNvGrpSpPr/>
          <p:nvPr/>
        </p:nvGrpSpPr>
        <p:grpSpPr>
          <a:xfrm>
            <a:off x="6023642" y="2848100"/>
            <a:ext cx="2367956" cy="1440873"/>
            <a:chOff x="6023642" y="2848100"/>
            <a:chExt cx="2367956" cy="1440873"/>
          </a:xfrm>
        </p:grpSpPr>
        <p:sp>
          <p:nvSpPr>
            <p:cNvPr id="11" name="TextBox 10"/>
            <p:cNvSpPr txBox="1"/>
            <p:nvPr/>
          </p:nvSpPr>
          <p:spPr>
            <a:xfrm>
              <a:off x="6023642" y="2848100"/>
              <a:ext cx="2367956" cy="276999"/>
            </a:xfrm>
            <a:prstGeom prst="rect">
              <a:avLst/>
            </a:prstGeom>
            <a:solidFill>
              <a:srgbClr val="FFFF00"/>
            </a:solidFill>
            <a:ln>
              <a:solidFill>
                <a:schemeClr val="tx1"/>
              </a:solidFill>
            </a:ln>
          </p:spPr>
          <p:txBody>
            <a:bodyPr wrap="none" rtlCol="0">
              <a:spAutoFit/>
            </a:bodyPr>
            <a:lstStyle/>
            <a:p>
              <a:r>
                <a:rPr lang="en-GB" sz="1200" dirty="0" smtClean="0">
                  <a:solidFill>
                    <a:schemeClr val="tx1"/>
                  </a:solidFill>
                </a:rPr>
                <a:t>Sports pitches - Coming in 2029</a:t>
              </a:r>
              <a:endParaRPr lang="en-GB" sz="1200" dirty="0">
                <a:solidFill>
                  <a:schemeClr val="tx1"/>
                </a:solidFill>
              </a:endParaRPr>
            </a:p>
          </p:txBody>
        </p:sp>
        <p:cxnSp>
          <p:nvCxnSpPr>
            <p:cNvPr id="21" name="Straight Connector 20"/>
            <p:cNvCxnSpPr/>
            <p:nvPr/>
          </p:nvCxnSpPr>
          <p:spPr bwMode="auto">
            <a:xfrm flipV="1">
              <a:off x="6390905" y="3136605"/>
              <a:ext cx="467095" cy="1152368"/>
            </a:xfrm>
            <a:prstGeom prst="line">
              <a:avLst/>
            </a:prstGeom>
            <a:noFill/>
            <a:ln w="25400" cap="flat" cmpd="sng" algn="ctr">
              <a:solidFill>
                <a:srgbClr val="0000FF"/>
              </a:solidFill>
              <a:prstDash val="solid"/>
              <a:round/>
              <a:headEnd type="triangle" w="med" len="med"/>
              <a:tailEnd type="none" w="med" len="med"/>
            </a:ln>
            <a:effectLst/>
          </p:spPr>
        </p:cxnSp>
      </p:grpSp>
      <p:grpSp>
        <p:nvGrpSpPr>
          <p:cNvPr id="46" name="Group 45"/>
          <p:cNvGrpSpPr/>
          <p:nvPr/>
        </p:nvGrpSpPr>
        <p:grpSpPr>
          <a:xfrm>
            <a:off x="4341905" y="1815635"/>
            <a:ext cx="3005194" cy="2186349"/>
            <a:chOff x="4341905" y="1815635"/>
            <a:chExt cx="3005194" cy="2186349"/>
          </a:xfrm>
        </p:grpSpPr>
        <p:sp>
          <p:nvSpPr>
            <p:cNvPr id="12" name="TextBox 11"/>
            <p:cNvSpPr txBox="1"/>
            <p:nvPr/>
          </p:nvSpPr>
          <p:spPr>
            <a:xfrm>
              <a:off x="4341905" y="1815635"/>
              <a:ext cx="3005194" cy="461665"/>
            </a:xfrm>
            <a:prstGeom prst="rect">
              <a:avLst/>
            </a:prstGeom>
            <a:solidFill>
              <a:srgbClr val="FFFF00"/>
            </a:solidFill>
            <a:ln>
              <a:solidFill>
                <a:schemeClr val="tx1"/>
              </a:solidFill>
            </a:ln>
          </p:spPr>
          <p:txBody>
            <a:bodyPr wrap="square" rtlCol="0">
              <a:spAutoFit/>
            </a:bodyPr>
            <a:lstStyle/>
            <a:p>
              <a:pPr algn="ctr"/>
              <a:r>
                <a:rPr lang="en-GB" sz="1200" dirty="0" smtClean="0">
                  <a:solidFill>
                    <a:schemeClr val="tx1"/>
                  </a:solidFill>
                </a:rPr>
                <a:t>Community Building &amp; Local Centre - Coming in 2032</a:t>
              </a:r>
              <a:endParaRPr lang="en-GB" sz="1200" dirty="0">
                <a:solidFill>
                  <a:schemeClr val="tx1"/>
                </a:solidFill>
              </a:endParaRPr>
            </a:p>
          </p:txBody>
        </p:sp>
        <p:cxnSp>
          <p:nvCxnSpPr>
            <p:cNvPr id="22" name="Straight Connector 21"/>
            <p:cNvCxnSpPr/>
            <p:nvPr/>
          </p:nvCxnSpPr>
          <p:spPr bwMode="auto">
            <a:xfrm flipV="1">
              <a:off x="5082639" y="2286000"/>
              <a:ext cx="10356" cy="1715984"/>
            </a:xfrm>
            <a:prstGeom prst="line">
              <a:avLst/>
            </a:prstGeom>
            <a:noFill/>
            <a:ln w="25400" cap="flat" cmpd="sng" algn="ctr">
              <a:solidFill>
                <a:srgbClr val="0000FF"/>
              </a:solidFill>
              <a:prstDash val="solid"/>
              <a:round/>
              <a:headEnd type="triangl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87079" y="523875"/>
            <a:ext cx="8514021" cy="525401"/>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err="1" smtClean="0">
                <a:solidFill>
                  <a:srgbClr val="C00000"/>
                </a:solidFill>
                <a:latin typeface="Century Gothic" panose="020B0502020202020204" pitchFamily="34" charset="0"/>
              </a:rPr>
              <a:t>Brightwell</a:t>
            </a:r>
            <a:r>
              <a:rPr lang="en-GB" altLang="en-US" sz="2800" b="1" dirty="0" smtClean="0">
                <a:solidFill>
                  <a:srgbClr val="C00000"/>
                </a:solidFill>
                <a:latin typeface="Century Gothic" panose="020B0502020202020204" pitchFamily="34" charset="0"/>
              </a:rPr>
              <a:t> Lakes – Timeline (2023)</a:t>
            </a:r>
            <a:endParaRPr lang="en-GB" altLang="en-US" sz="2800" b="1" dirty="0">
              <a:solidFill>
                <a:srgbClr val="C00000"/>
              </a:solidFill>
              <a:latin typeface="Century Gothic" panose="020B0502020202020204" pitchFamily="34" charset="0"/>
            </a:endParaRPr>
          </a:p>
        </p:txBody>
      </p:sp>
      <p:pic>
        <p:nvPicPr>
          <p:cNvPr id="17" name="Picture 16" descr="site activity timeline.jpg"/>
          <p:cNvPicPr>
            <a:picLocks noChangeAspect="1"/>
          </p:cNvPicPr>
          <p:nvPr/>
        </p:nvPicPr>
        <p:blipFill>
          <a:blip r:embed="rId3" cstate="screen"/>
          <a:stretch>
            <a:fillRect/>
          </a:stretch>
        </p:blipFill>
        <p:spPr>
          <a:xfrm>
            <a:off x="287079" y="1204776"/>
            <a:ext cx="8537943" cy="4788341"/>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162301" y="2290468"/>
            <a:ext cx="2451100" cy="525462"/>
          </a:xfrm>
          <a:prstGeom prst="rect">
            <a:avLst/>
          </a:prstGeom>
          <a:noFill/>
          <a:ln w="9525">
            <a:noFill/>
            <a:miter lim="800000"/>
            <a:headEnd/>
            <a:tailEnd/>
          </a:ln>
        </p:spPr>
        <p:txBody>
          <a:bodyPr lIns="90000" tIns="46800" rIns="90000" bIns="46800">
            <a:spAutoFit/>
          </a:bodyPr>
          <a:lstStyle/>
          <a:p>
            <a:pPr algn="ct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smtClean="0">
                <a:solidFill>
                  <a:srgbClr val="C00000"/>
                </a:solidFill>
                <a:latin typeface="Century Gothic" pitchFamily="34" charset="0"/>
              </a:rPr>
              <a:t>Question?</a:t>
            </a:r>
            <a:endParaRPr lang="en-GB" altLang="en-US" sz="2800" b="1" dirty="0">
              <a:solidFill>
                <a:srgbClr val="C00000"/>
              </a:solidFill>
              <a:latin typeface="Century Gothic" pitchFamily="34" charset="0"/>
            </a:endParaRPr>
          </a:p>
        </p:txBody>
      </p:sp>
      <p:sp>
        <p:nvSpPr>
          <p:cNvPr id="51203" name="Rectangle 3"/>
          <p:cNvSpPr>
            <a:spLocks noChangeArrowheads="1"/>
          </p:cNvSpPr>
          <p:nvPr/>
        </p:nvSpPr>
        <p:spPr bwMode="auto">
          <a:xfrm>
            <a:off x="366713" y="1446213"/>
            <a:ext cx="4986337" cy="1335087"/>
          </a:xfrm>
          <a:prstGeom prst="rect">
            <a:avLst/>
          </a:prstGeom>
          <a:noFill/>
          <a:ln w="9525">
            <a:noFill/>
            <a:miter lim="800000"/>
            <a:headEnd/>
            <a:tailEnd/>
          </a:ln>
        </p:spPr>
        <p:txBody>
          <a:bodyPr lIns="90000" tIns="46800" rIns="90000" bIns="46800">
            <a:spAutoFit/>
          </a:bodyPr>
          <a:lstStyle/>
          <a:p>
            <a:pPr>
              <a:spcAft>
                <a:spcPts val="1138"/>
              </a:spcAft>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solidFill>
                <a:srgbClr val="000000"/>
              </a:solidFill>
              <a:latin typeface="Century Gothic" pitchFamily="34" charset="0"/>
            </a:endParaRP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solidFill>
                <a:srgbClr val="000000"/>
              </a:solidFill>
              <a:latin typeface="Century Gothic" pitchFamily="34" charset="0"/>
            </a:endParaRP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solidFill>
                <a:srgbClr val="000000"/>
              </a:solidFill>
              <a:latin typeface="Century Gothic" pitchFamily="34" charset="0"/>
            </a:endParaRP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solidFill>
                <a:srgbClr val="000000"/>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23849" y="632217"/>
            <a:ext cx="8280400" cy="525462"/>
          </a:xfrm>
          <a:prstGeom prst="rect">
            <a:avLst/>
          </a:prstGeom>
          <a:noFill/>
          <a:ln w="9525">
            <a:noFill/>
            <a:miter lim="800000"/>
            <a:headEnd/>
            <a:tailEnd/>
          </a:ln>
        </p:spPr>
        <p:txBody>
          <a:bodyPr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a:solidFill>
                  <a:srgbClr val="C00000"/>
                </a:solidFill>
                <a:latin typeface="Century Gothic" pitchFamily="34" charset="0"/>
              </a:rPr>
              <a:t>Parish Council </a:t>
            </a:r>
            <a:r>
              <a:rPr lang="en-GB" altLang="en-US" sz="2800" b="1" dirty="0" smtClean="0">
                <a:solidFill>
                  <a:srgbClr val="C00000"/>
                </a:solidFill>
                <a:latin typeface="Century Gothic" pitchFamily="34" charset="0"/>
              </a:rPr>
              <a:t>Election (4</a:t>
            </a:r>
            <a:r>
              <a:rPr lang="en-GB" altLang="en-US" sz="2800" b="1" baseline="30000" dirty="0" smtClean="0">
                <a:solidFill>
                  <a:srgbClr val="C00000"/>
                </a:solidFill>
                <a:latin typeface="Century Gothic" pitchFamily="34" charset="0"/>
              </a:rPr>
              <a:t>th</a:t>
            </a:r>
            <a:r>
              <a:rPr lang="en-GB" altLang="en-US" sz="2800" b="1" dirty="0" smtClean="0">
                <a:solidFill>
                  <a:srgbClr val="C00000"/>
                </a:solidFill>
                <a:latin typeface="Century Gothic" pitchFamily="34" charset="0"/>
              </a:rPr>
              <a:t> May, 7am to 10pm)</a:t>
            </a:r>
            <a:endParaRPr lang="en-GB" altLang="en-US" sz="2800" b="1" dirty="0">
              <a:solidFill>
                <a:srgbClr val="C00000"/>
              </a:solidFill>
              <a:latin typeface="Century Gothic" pitchFamily="34" charset="0"/>
            </a:endParaRPr>
          </a:p>
        </p:txBody>
      </p:sp>
      <p:sp>
        <p:nvSpPr>
          <p:cNvPr id="9" name="Text Box 587"/>
          <p:cNvSpPr txBox="1">
            <a:spLocks noChangeArrowheads="1"/>
          </p:cNvSpPr>
          <p:nvPr/>
        </p:nvSpPr>
        <p:spPr bwMode="auto">
          <a:xfrm>
            <a:off x="279586" y="1340757"/>
            <a:ext cx="8407400" cy="925511"/>
          </a:xfrm>
          <a:prstGeom prst="rect">
            <a:avLst/>
          </a:prstGeom>
          <a:noFill/>
          <a:ln w="9525">
            <a:noFill/>
            <a:miter lim="800000"/>
            <a:headEnd/>
            <a:tailEnd/>
          </a:ln>
        </p:spPr>
        <p:txBody>
          <a:bodyPr lIns="90000" tIns="46800" rIns="90000" bIns="46800">
            <a:spAutoFit/>
          </a:bodyPr>
          <a:lstStyle/>
          <a:p>
            <a:pPr algn="just">
              <a:spcAft>
                <a:spcPts val="600"/>
              </a:spcAft>
              <a:buClr>
                <a:srgbClr val="9933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solidFill>
                  <a:srgbClr val="000000"/>
                </a:solidFill>
                <a:latin typeface="Century Gothic" pitchFamily="34" charset="0"/>
              </a:rPr>
              <a:t>The number of Councillors to be elected is 9. Since there are only 7 candidates the election will be uncontested and all the candidates will be returned.</a:t>
            </a:r>
          </a:p>
        </p:txBody>
      </p:sp>
      <p:pic>
        <p:nvPicPr>
          <p:cNvPr id="4" name="Picture 1"/>
          <p:cNvPicPr>
            <a:picLocks noChangeAspect="1" noChangeArrowheads="1"/>
          </p:cNvPicPr>
          <p:nvPr/>
        </p:nvPicPr>
        <p:blipFill>
          <a:blip r:embed="rId3" cstate="screen"/>
          <a:srcRect/>
          <a:stretch>
            <a:fillRect/>
          </a:stretch>
        </p:blipFill>
        <p:spPr bwMode="auto">
          <a:xfrm>
            <a:off x="5598520" y="2371059"/>
            <a:ext cx="2918380" cy="4149355"/>
          </a:xfrm>
          <a:prstGeom prst="rect">
            <a:avLst/>
          </a:prstGeom>
          <a:noFill/>
          <a:ln w="9525">
            <a:solidFill>
              <a:schemeClr val="tx1"/>
            </a:solidFill>
            <a:miter lim="800000"/>
            <a:headEnd/>
            <a:tailEnd/>
          </a:ln>
          <a:effectLst>
            <a:outerShdw blurRad="50800" dist="101600" dir="2700000" algn="tl" rotWithShape="0">
              <a:prstClr val="black">
                <a:alpha val="40000"/>
              </a:prstClr>
            </a:outerShdw>
          </a:effectLst>
        </p:spPr>
      </p:pic>
      <p:sp>
        <p:nvSpPr>
          <p:cNvPr id="5" name="Text Box 2"/>
          <p:cNvSpPr txBox="1">
            <a:spLocks noChangeArrowheads="1"/>
          </p:cNvSpPr>
          <p:nvPr/>
        </p:nvSpPr>
        <p:spPr bwMode="auto">
          <a:xfrm>
            <a:off x="338027" y="2390133"/>
            <a:ext cx="4510420" cy="525462"/>
          </a:xfrm>
          <a:prstGeom prst="rect">
            <a:avLst/>
          </a:prstGeom>
          <a:noFill/>
          <a:ln w="9525">
            <a:noFill/>
            <a:miter lim="800000"/>
            <a:headEnd/>
            <a:tailEnd/>
          </a:ln>
        </p:spPr>
        <p:txBody>
          <a:bodyPr wrap="square"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smtClean="0">
                <a:solidFill>
                  <a:srgbClr val="C00000"/>
                </a:solidFill>
                <a:latin typeface="Century Gothic" pitchFamily="34" charset="0"/>
              </a:rPr>
              <a:t>District Council Election</a:t>
            </a:r>
            <a:endParaRPr lang="en-GB" altLang="en-US" sz="2800" b="1" dirty="0">
              <a:solidFill>
                <a:srgbClr val="C00000"/>
              </a:solidFill>
              <a:latin typeface="Century Gothic" pitchFamily="34" charset="0"/>
            </a:endParaRPr>
          </a:p>
        </p:txBody>
      </p:sp>
      <p:sp>
        <p:nvSpPr>
          <p:cNvPr id="6" name="Text Box 587"/>
          <p:cNvSpPr txBox="1">
            <a:spLocks noChangeArrowheads="1"/>
          </p:cNvSpPr>
          <p:nvPr/>
        </p:nvSpPr>
        <p:spPr bwMode="auto">
          <a:xfrm>
            <a:off x="315028" y="3013613"/>
            <a:ext cx="4692907" cy="648512"/>
          </a:xfrm>
          <a:prstGeom prst="rect">
            <a:avLst/>
          </a:prstGeom>
          <a:noFill/>
          <a:ln w="9525">
            <a:noFill/>
            <a:miter lim="800000"/>
            <a:headEnd/>
            <a:tailEnd/>
          </a:ln>
        </p:spPr>
        <p:txBody>
          <a:bodyPr wrap="square" lIns="90000" tIns="46800" rIns="90000" bIns="46800">
            <a:spAutoFit/>
          </a:bodyPr>
          <a:lstStyle/>
          <a:p>
            <a:pPr algn="just">
              <a:spcAft>
                <a:spcPts val="600"/>
              </a:spcAft>
              <a:buClr>
                <a:srgbClr val="9933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solidFill>
                  <a:srgbClr val="000000"/>
                </a:solidFill>
                <a:latin typeface="Century Gothic" pitchFamily="34" charset="0"/>
              </a:rPr>
              <a:t>The number of District Councillors to be elected is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187450" y="1052513"/>
            <a:ext cx="6913563" cy="368300"/>
          </a:xfrm>
          <a:prstGeom prst="rect">
            <a:avLst/>
          </a:prstGeom>
          <a:noFill/>
          <a:ln w="9525">
            <a:noFill/>
            <a:miter lim="800000"/>
            <a:headEnd/>
            <a:tailEnd/>
          </a:ln>
        </p:spPr>
        <p:txBody>
          <a:bodyPr lIns="90000" tIns="46800" rIns="90000" bIns="46800">
            <a:spAutoFit/>
          </a:bodyPr>
          <a:lstStyle/>
          <a:p>
            <a:pPr>
              <a:buClr>
                <a:srgbClr val="000000"/>
              </a:buClr>
              <a:buSzPct val="100000"/>
              <a:buFont typeface="Batang" pitchFamily="18" charset="-127"/>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solidFill>
                  <a:srgbClr val="000000"/>
                </a:solidFill>
                <a:latin typeface="Batang" pitchFamily="18" charset="-127"/>
              </a:rPr>
              <a:t> </a:t>
            </a:r>
          </a:p>
        </p:txBody>
      </p:sp>
      <p:sp>
        <p:nvSpPr>
          <p:cNvPr id="6147" name="Text Box 2"/>
          <p:cNvSpPr txBox="1">
            <a:spLocks noChangeArrowheads="1"/>
          </p:cNvSpPr>
          <p:nvPr/>
        </p:nvSpPr>
        <p:spPr bwMode="auto">
          <a:xfrm>
            <a:off x="312516" y="660400"/>
            <a:ext cx="8416813" cy="5234383"/>
          </a:xfrm>
          <a:prstGeom prst="rect">
            <a:avLst/>
          </a:prstGeom>
          <a:noFill/>
          <a:ln w="9525">
            <a:noFill/>
            <a:miter lim="800000"/>
            <a:headEnd/>
            <a:tailEnd/>
          </a:ln>
        </p:spPr>
        <p:txBody>
          <a:bodyPr wrap="square"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a:solidFill>
                  <a:srgbClr val="C00000"/>
                </a:solidFill>
                <a:latin typeface="Century Gothic" pitchFamily="34" charset="0"/>
              </a:rPr>
              <a:t>Council Meetings</a:t>
            </a:r>
          </a:p>
          <a:p>
            <a:pPr>
              <a:spcBef>
                <a:spcPts val="1200"/>
              </a:spcBef>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rgbClr val="000000"/>
                </a:solidFill>
                <a:latin typeface="Century Gothic" pitchFamily="34" charset="0"/>
              </a:rPr>
              <a:t>Council meetings are held on the 2</a:t>
            </a:r>
            <a:r>
              <a:rPr lang="en-GB" altLang="en-US" baseline="30000" dirty="0">
                <a:solidFill>
                  <a:srgbClr val="000000"/>
                </a:solidFill>
                <a:latin typeface="Century Gothic" pitchFamily="34" charset="0"/>
              </a:rPr>
              <a:t>nd</a:t>
            </a:r>
            <a:r>
              <a:rPr lang="en-GB" altLang="en-US" dirty="0">
                <a:solidFill>
                  <a:srgbClr val="000000"/>
                </a:solidFill>
                <a:latin typeface="Century Gothic" pitchFamily="34" charset="0"/>
              </a:rPr>
              <a:t> Tuesday of the month at 7.30pm in the Village Hall.  Dates for </a:t>
            </a:r>
            <a:r>
              <a:rPr lang="en-GB" altLang="en-US" dirty="0" smtClean="0">
                <a:solidFill>
                  <a:srgbClr val="000000"/>
                </a:solidFill>
                <a:latin typeface="Century Gothic" pitchFamily="34" charset="0"/>
              </a:rPr>
              <a:t>2023 </a:t>
            </a:r>
            <a:r>
              <a:rPr lang="en-GB" altLang="en-US" dirty="0">
                <a:solidFill>
                  <a:srgbClr val="000000"/>
                </a:solidFill>
                <a:latin typeface="Century Gothic" pitchFamily="34" charset="0"/>
              </a:rPr>
              <a:t>are:</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smtClean="0">
              <a:solidFill>
                <a:srgbClr val="000000"/>
              </a:solidFill>
              <a:latin typeface="Century Gothic" pitchFamily="34" charset="0"/>
            </a:endParaRP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16 May 2023 (plus Annual Parish Council Meeting)</a:t>
            </a:r>
            <a:r>
              <a:rPr lang="ar-SA" altLang="en-US" sz="1600" dirty="0" smtClean="0">
                <a:solidFill>
                  <a:srgbClr val="000000"/>
                </a:solidFill>
                <a:latin typeface="Century Gothic" pitchFamily="34" charset="0"/>
              </a:rPr>
              <a:t>‏</a:t>
            </a:r>
            <a:endParaRPr lang="en-GB" altLang="en-US" sz="1600" dirty="0" smtClean="0">
              <a:solidFill>
                <a:srgbClr val="000000"/>
              </a:solidFill>
              <a:latin typeface="Century Gothic" pitchFamily="34" charset="0"/>
            </a:endParaRP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13 June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11 July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08 August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12 September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10 October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14 November 2023</a:t>
            </a:r>
          </a:p>
          <a:p>
            <a:pPr lvl="1">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smtClean="0">
                <a:solidFill>
                  <a:srgbClr val="000000"/>
                </a:solidFill>
                <a:latin typeface="Century Gothic" pitchFamily="34" charset="0"/>
              </a:rPr>
              <a:t>12 December 2023</a:t>
            </a:r>
            <a:endParaRPr lang="en-GB" altLang="en-US" sz="1600" dirty="0">
              <a:solidFill>
                <a:srgbClr val="000000"/>
              </a:solidFill>
              <a:latin typeface="Century Gothic" pitchFamily="34" charset="0"/>
            </a:endParaRP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latin typeface="Century Gothic" pitchFamily="34" charset="0"/>
            </a:endParaRPr>
          </a:p>
          <a:p>
            <a:pPr algn="just">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rgbClr val="000000"/>
                </a:solidFill>
                <a:latin typeface="Century Gothic" pitchFamily="34" charset="0"/>
              </a:rPr>
              <a:t>All Parish Council meetings are open to the public and there is an opportunity at these meetings for residents to put information to the Council and ask questions</a:t>
            </a:r>
            <a:r>
              <a:rPr lang="en-GB" altLang="en-US" dirty="0" smtClean="0">
                <a:solidFill>
                  <a:srgbClr val="000000"/>
                </a:solidFill>
                <a:latin typeface="Century Gothic" pitchFamily="34" charset="0"/>
              </a:rPr>
              <a:t>.</a:t>
            </a:r>
          </a:p>
          <a:p>
            <a:pPr algn="just">
              <a:spcBef>
                <a:spcPts val="1200"/>
              </a:spcBef>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solidFill>
                  <a:srgbClr val="000000"/>
                </a:solidFill>
                <a:latin typeface="Century Gothic" pitchFamily="34" charset="0"/>
              </a:rPr>
              <a:t>Agendas are posted on the two </a:t>
            </a:r>
            <a:r>
              <a:rPr lang="en-GB" altLang="en-US" dirty="0" err="1" smtClean="0">
                <a:solidFill>
                  <a:srgbClr val="000000"/>
                </a:solidFill>
                <a:latin typeface="Century Gothic" pitchFamily="34" charset="0"/>
              </a:rPr>
              <a:t>noticeboards</a:t>
            </a:r>
            <a:r>
              <a:rPr lang="en-GB" altLang="en-US" dirty="0" smtClean="0">
                <a:solidFill>
                  <a:srgbClr val="000000"/>
                </a:solidFill>
                <a:latin typeface="Century Gothic" pitchFamily="34" charset="0"/>
              </a:rPr>
              <a:t> and </a:t>
            </a:r>
            <a:r>
              <a:rPr lang="en-GB" altLang="en-US" dirty="0" err="1" smtClean="0">
                <a:solidFill>
                  <a:srgbClr val="000000"/>
                </a:solidFill>
                <a:latin typeface="Century Gothic" pitchFamily="34" charset="0"/>
              </a:rPr>
              <a:t>Waldringfielders</a:t>
            </a:r>
            <a:r>
              <a:rPr lang="en-GB" altLang="en-US" dirty="0" smtClean="0">
                <a:solidFill>
                  <a:srgbClr val="000000"/>
                </a:solidFill>
                <a:latin typeface="Century Gothic" pitchFamily="34" charset="0"/>
              </a:rPr>
              <a:t> three working day in advance of the meeting.</a:t>
            </a:r>
            <a:endParaRPr lang="en-GB" altLang="en-US" dirty="0">
              <a:solidFill>
                <a:srgbClr val="000000"/>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187450" y="1052513"/>
            <a:ext cx="6913563" cy="368300"/>
          </a:xfrm>
          <a:prstGeom prst="rect">
            <a:avLst/>
          </a:prstGeom>
          <a:noFill/>
          <a:ln w="9525">
            <a:noFill/>
            <a:miter lim="800000"/>
            <a:headEnd/>
            <a:tailEnd/>
          </a:ln>
        </p:spPr>
        <p:txBody>
          <a:bodyPr lIns="90000" tIns="46800" rIns="90000" bIns="46800">
            <a:spAutoFit/>
          </a:bodyPr>
          <a:lstStyle/>
          <a:p>
            <a:pPr>
              <a:buClr>
                <a:srgbClr val="000000"/>
              </a:buClr>
              <a:buSzPct val="100000"/>
              <a:buFont typeface="Batang" pitchFamily="18" charset="-127"/>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solidFill>
                  <a:srgbClr val="000000"/>
                </a:solidFill>
                <a:latin typeface="Batang" pitchFamily="18" charset="-127"/>
              </a:rPr>
              <a:t> </a:t>
            </a:r>
          </a:p>
        </p:txBody>
      </p:sp>
      <p:sp>
        <p:nvSpPr>
          <p:cNvPr id="5122" name="Text Box 2"/>
          <p:cNvSpPr txBox="1">
            <a:spLocks noChangeArrowheads="1"/>
          </p:cNvSpPr>
          <p:nvPr/>
        </p:nvSpPr>
        <p:spPr bwMode="auto">
          <a:xfrm>
            <a:off x="312516" y="529347"/>
            <a:ext cx="7993285" cy="1941173"/>
          </a:xfrm>
          <a:prstGeom prst="rect">
            <a:avLst/>
          </a:prstGeom>
          <a:noFill/>
          <a:ln w="9525">
            <a:noFill/>
            <a:round/>
            <a:headEnd/>
            <a:tailEnd/>
          </a:ln>
          <a:effectLst/>
        </p:spPr>
        <p:txBody>
          <a:bodyPr wrap="square"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C00000"/>
                </a:solidFill>
                <a:latin typeface="Century Gothic" pitchFamily="34" charset="0"/>
              </a:rPr>
              <a:t>Council Activities</a:t>
            </a:r>
          </a:p>
          <a:p>
            <a:pPr>
              <a:spcBef>
                <a:spcPts val="1200"/>
              </a:spcBef>
              <a:spcAft>
                <a:spcPts val="120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The Council </a:t>
            </a:r>
            <a:r>
              <a:rPr lang="en-GB" dirty="0" smtClean="0">
                <a:solidFill>
                  <a:srgbClr val="000000"/>
                </a:solidFill>
                <a:latin typeface="Century Gothic" pitchFamily="34" charset="0"/>
              </a:rPr>
              <a:t>has dealt </a:t>
            </a:r>
            <a:r>
              <a:rPr lang="en-GB" dirty="0">
                <a:solidFill>
                  <a:srgbClr val="000000"/>
                </a:solidFill>
                <a:latin typeface="Century Gothic" pitchFamily="34" charset="0"/>
              </a:rPr>
              <a:t>with </a:t>
            </a:r>
            <a:r>
              <a:rPr lang="en-GB" dirty="0" smtClean="0">
                <a:solidFill>
                  <a:srgbClr val="000000"/>
                </a:solidFill>
                <a:latin typeface="Century Gothic" pitchFamily="34" charset="0"/>
              </a:rPr>
              <a:t>34 </a:t>
            </a:r>
            <a:r>
              <a:rPr lang="en-GB" dirty="0">
                <a:solidFill>
                  <a:srgbClr val="000000"/>
                </a:solidFill>
                <a:latin typeface="Century Gothic" pitchFamily="34" charset="0"/>
              </a:rPr>
              <a:t>planning </a:t>
            </a:r>
            <a:r>
              <a:rPr lang="en-GB" dirty="0" smtClean="0">
                <a:solidFill>
                  <a:srgbClr val="000000"/>
                </a:solidFill>
                <a:latin typeface="Century Gothic" pitchFamily="34" charset="0"/>
              </a:rPr>
              <a:t>applications since April 2022:</a:t>
            </a:r>
          </a:p>
          <a:p>
            <a:pPr indent="266700">
              <a:spcBef>
                <a:spcPts val="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solidFill>
                  <a:srgbClr val="000000"/>
                </a:solidFill>
                <a:latin typeface="Century Gothic" pitchFamily="34" charset="0"/>
              </a:rPr>
              <a:t>8 were supported by the PC</a:t>
            </a:r>
          </a:p>
          <a:p>
            <a:pPr indent="266700">
              <a:spcBef>
                <a:spcPts val="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solidFill>
                  <a:srgbClr val="000000"/>
                </a:solidFill>
                <a:latin typeface="Century Gothic" pitchFamily="34" charset="0"/>
              </a:rPr>
              <a:t>12 were opposed by the PC</a:t>
            </a:r>
          </a:p>
          <a:p>
            <a:pPr indent="266700">
              <a:spcBef>
                <a:spcPts val="0"/>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solidFill>
                  <a:srgbClr val="000000"/>
                </a:solidFill>
                <a:latin typeface="Century Gothic" pitchFamily="34" charset="0"/>
              </a:rPr>
              <a:t>14 were  neither supported nor opposed by the PC</a:t>
            </a:r>
          </a:p>
        </p:txBody>
      </p:sp>
      <p:sp>
        <p:nvSpPr>
          <p:cNvPr id="5" name="Rectangle 4"/>
          <p:cNvSpPr/>
          <p:nvPr/>
        </p:nvSpPr>
        <p:spPr>
          <a:xfrm>
            <a:off x="265814" y="5934670"/>
            <a:ext cx="8612372" cy="646331"/>
          </a:xfrm>
          <a:prstGeom prst="rect">
            <a:avLst/>
          </a:prstGeom>
        </p:spPr>
        <p:txBody>
          <a:bodyPr wrap="square">
            <a:spAutoFit/>
          </a:bodyPr>
          <a:lstStyle/>
          <a:p>
            <a:pPr algn="just"/>
            <a:r>
              <a:rPr lang="en-GB" dirty="0" smtClean="0">
                <a:solidFill>
                  <a:schemeClr val="tx1"/>
                </a:solidFill>
                <a:latin typeface="Century Gothic" pitchFamily="34" charset="0"/>
              </a:rPr>
              <a:t>Most of the work is done by the Planning Group, Janet Elliot and Serena Gold, but decisions are taken by the full Council. </a:t>
            </a:r>
            <a:endParaRPr lang="en-GB" dirty="0">
              <a:solidFill>
                <a:schemeClr val="tx1"/>
              </a:solidFill>
              <a:latin typeface="Century Gothic" pitchFamily="34" charset="0"/>
            </a:endParaRPr>
          </a:p>
        </p:txBody>
      </p:sp>
      <p:pic>
        <p:nvPicPr>
          <p:cNvPr id="7" name="Picture 6" descr="chart.jpg"/>
          <p:cNvPicPr>
            <a:picLocks noChangeAspect="1"/>
          </p:cNvPicPr>
          <p:nvPr/>
        </p:nvPicPr>
        <p:blipFill>
          <a:blip r:embed="rId3" cstate="screen"/>
          <a:srcRect/>
          <a:stretch>
            <a:fillRect/>
          </a:stretch>
        </p:blipFill>
        <p:spPr>
          <a:xfrm>
            <a:off x="571831" y="2470341"/>
            <a:ext cx="7562076" cy="3175547"/>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187450" y="1052513"/>
            <a:ext cx="6913563" cy="368300"/>
          </a:xfrm>
          <a:prstGeom prst="rect">
            <a:avLst/>
          </a:prstGeom>
          <a:noFill/>
          <a:ln w="9525">
            <a:noFill/>
            <a:miter lim="800000"/>
            <a:headEnd/>
            <a:tailEnd/>
          </a:ln>
        </p:spPr>
        <p:txBody>
          <a:bodyPr lIns="90000" tIns="46800" rIns="90000" bIns="46800">
            <a:spAutoFit/>
          </a:bodyPr>
          <a:lstStyle/>
          <a:p>
            <a:pPr>
              <a:buClr>
                <a:srgbClr val="000000"/>
              </a:buClr>
              <a:buSzPct val="100000"/>
              <a:buFont typeface="Batang" pitchFamily="18" charset="-127"/>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solidFill>
                  <a:srgbClr val="000000"/>
                </a:solidFill>
                <a:latin typeface="Batang" pitchFamily="18" charset="-127"/>
              </a:rPr>
              <a:t> </a:t>
            </a:r>
          </a:p>
        </p:txBody>
      </p:sp>
      <p:sp>
        <p:nvSpPr>
          <p:cNvPr id="5122" name="Text Box 2"/>
          <p:cNvSpPr txBox="1">
            <a:spLocks noChangeArrowheads="1"/>
          </p:cNvSpPr>
          <p:nvPr/>
        </p:nvSpPr>
        <p:spPr bwMode="auto">
          <a:xfrm>
            <a:off x="312516" y="539977"/>
            <a:ext cx="7993285" cy="5542159"/>
          </a:xfrm>
          <a:prstGeom prst="rect">
            <a:avLst/>
          </a:prstGeom>
          <a:noFill/>
          <a:ln w="9525">
            <a:noFill/>
            <a:round/>
            <a:headEnd/>
            <a:tailEnd/>
          </a:ln>
          <a:effectLst/>
        </p:spPr>
        <p:txBody>
          <a:bodyPr wrap="square"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C00000"/>
                </a:solidFill>
                <a:latin typeface="Century Gothic" pitchFamily="34" charset="0"/>
              </a:rPr>
              <a:t>Council Activities</a:t>
            </a: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000000"/>
              </a:solidFill>
              <a:latin typeface="Century Gothic" pitchFamily="34" charset="0"/>
            </a:endParaRPr>
          </a:p>
          <a:p>
            <a:pPr>
              <a:spcAft>
                <a:spcPts val="600"/>
              </a:spcAft>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The Council provides funds for:</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The village hall </a:t>
            </a:r>
            <a:r>
              <a:rPr lang="en-GB" i="1" dirty="0">
                <a:solidFill>
                  <a:srgbClr val="000000"/>
                </a:solidFill>
                <a:latin typeface="Century Gothic" pitchFamily="34" charset="0"/>
              </a:rPr>
              <a:t>(maintenance)</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Parochial Church </a:t>
            </a:r>
            <a:r>
              <a:rPr lang="en-GB" i="1" dirty="0">
                <a:solidFill>
                  <a:srgbClr val="000000"/>
                </a:solidFill>
                <a:latin typeface="Century Gothic" pitchFamily="34" charset="0"/>
              </a:rPr>
              <a:t>(grounds maintenance)</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Church Field </a:t>
            </a:r>
            <a:r>
              <a:rPr lang="en-GB" i="1" dirty="0">
                <a:solidFill>
                  <a:srgbClr val="000000"/>
                </a:solidFill>
                <a:latin typeface="Century Gothic" pitchFamily="34" charset="0"/>
              </a:rPr>
              <a:t>(grounds maintenance)</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a:solidFill>
                  <a:srgbClr val="000000"/>
                </a:solidFill>
                <a:latin typeface="Century Gothic" pitchFamily="34" charset="0"/>
              </a:rPr>
              <a:t>Waldringfield</a:t>
            </a:r>
            <a:r>
              <a:rPr lang="en-GB" dirty="0">
                <a:solidFill>
                  <a:srgbClr val="000000"/>
                </a:solidFill>
                <a:latin typeface="Century Gothic" pitchFamily="34" charset="0"/>
              </a:rPr>
              <a:t> Wildlife Group </a:t>
            </a:r>
            <a:r>
              <a:rPr lang="en-GB" i="1" dirty="0">
                <a:solidFill>
                  <a:srgbClr val="000000"/>
                </a:solidFill>
                <a:latin typeface="Century Gothic" pitchFamily="34" charset="0"/>
              </a:rPr>
              <a:t>(verges project) </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Tennis Club </a:t>
            </a:r>
            <a:r>
              <a:rPr lang="en-GB" i="1" dirty="0">
                <a:solidFill>
                  <a:srgbClr val="000000"/>
                </a:solidFill>
                <a:latin typeface="Century Gothic" pitchFamily="34" charset="0"/>
              </a:rPr>
              <a:t>(grounds maintenance)</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000000"/>
              </a:solidFill>
              <a:latin typeface="Century Gothic" pitchFamily="34" charset="0"/>
            </a:endParaRPr>
          </a:p>
          <a:p>
            <a:pPr marL="180975" indent="-180975">
              <a:spcAft>
                <a:spcPts val="60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Parish Councillors have represented WPC at many meetings:</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SALC</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Fairway Committee</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Church Field Trust</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WALGA</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000000"/>
                </a:solidFill>
                <a:latin typeface="Century Gothic" pitchFamily="34" charset="0"/>
              </a:rPr>
              <a:t>e</a:t>
            </a:r>
            <a:r>
              <a:rPr lang="en-GB" dirty="0" smtClean="0">
                <a:solidFill>
                  <a:srgbClr val="000000"/>
                </a:solidFill>
                <a:latin typeface="Century Gothic" pitchFamily="34" charset="0"/>
              </a:rPr>
              <a:t>tc....</a:t>
            </a:r>
          </a:p>
          <a:p>
            <a:pPr marL="180975" indent="-180975">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smtClean="0">
              <a:solidFill>
                <a:srgbClr val="000000"/>
              </a:solidFill>
              <a:latin typeface="Century Gothic" pitchFamily="34" charset="0"/>
            </a:endParaRPr>
          </a:p>
          <a:p>
            <a:pPr marL="180975" indent="-180975">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solidFill>
                  <a:srgbClr val="000000"/>
                </a:solidFill>
                <a:latin typeface="Century Gothic" pitchFamily="34" charset="0"/>
              </a:rPr>
              <a:t>Maintenance of the playing field and its equipment</a:t>
            </a:r>
          </a:p>
          <a:p>
            <a:pPr marL="180975" indent="-180975">
              <a:spcBef>
                <a:spcPts val="120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solidFill>
                  <a:srgbClr val="000000"/>
                </a:solidFill>
                <a:latin typeface="Century Gothic" pitchFamily="34" charset="0"/>
              </a:rPr>
              <a:t>And much more...</a:t>
            </a:r>
            <a:endParaRPr lang="en-GB" dirty="0">
              <a:solidFill>
                <a:srgbClr val="000000"/>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ebsite.jpg"/>
          <p:cNvPicPr>
            <a:picLocks noChangeAspect="1"/>
          </p:cNvPicPr>
          <p:nvPr/>
        </p:nvPicPr>
        <p:blipFill>
          <a:blip r:embed="rId3" cstate="screen"/>
          <a:stretch>
            <a:fillRect/>
          </a:stretch>
        </p:blipFill>
        <p:spPr>
          <a:xfrm>
            <a:off x="300942" y="1956292"/>
            <a:ext cx="8414795" cy="4061286"/>
          </a:xfrm>
          <a:prstGeom prst="rect">
            <a:avLst/>
          </a:prstGeom>
          <a:ln>
            <a:solidFill>
              <a:schemeClr val="tx1"/>
            </a:solidFill>
          </a:ln>
          <a:effectLst>
            <a:outerShdw blurRad="50800" dist="101600" dir="2700000" algn="tl" rotWithShape="0">
              <a:prstClr val="black">
                <a:alpha val="40000"/>
              </a:prstClr>
            </a:outerShdw>
          </a:effectLst>
        </p:spPr>
      </p:pic>
      <p:sp>
        <p:nvSpPr>
          <p:cNvPr id="8195" name="Text Box 2"/>
          <p:cNvSpPr txBox="1">
            <a:spLocks noChangeArrowheads="1"/>
          </p:cNvSpPr>
          <p:nvPr/>
        </p:nvSpPr>
        <p:spPr bwMode="auto">
          <a:xfrm>
            <a:off x="1187450" y="1052513"/>
            <a:ext cx="6913563" cy="368300"/>
          </a:xfrm>
          <a:prstGeom prst="rect">
            <a:avLst/>
          </a:prstGeom>
          <a:noFill/>
          <a:ln w="9525">
            <a:noFill/>
            <a:miter lim="800000"/>
            <a:headEnd/>
            <a:tailEnd/>
          </a:ln>
        </p:spPr>
        <p:txBody>
          <a:bodyPr lIns="90000" tIns="46800" rIns="90000" bIns="46800">
            <a:spAutoFit/>
          </a:bodyPr>
          <a:lstStyle/>
          <a:p>
            <a:pPr>
              <a:buClr>
                <a:srgbClr val="000000"/>
              </a:buClr>
              <a:buSzPct val="100000"/>
              <a:buFont typeface="Batang" pitchFamily="18" charset="-127"/>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solidFill>
                  <a:srgbClr val="000000"/>
                </a:solidFill>
                <a:latin typeface="Batang" pitchFamily="18" charset="-127"/>
              </a:rPr>
              <a:t> </a:t>
            </a:r>
          </a:p>
        </p:txBody>
      </p:sp>
      <p:sp>
        <p:nvSpPr>
          <p:cNvPr id="8196" name="Text Box 3"/>
          <p:cNvSpPr txBox="1">
            <a:spLocks noChangeArrowheads="1"/>
          </p:cNvSpPr>
          <p:nvPr/>
        </p:nvSpPr>
        <p:spPr bwMode="auto">
          <a:xfrm>
            <a:off x="323851" y="411163"/>
            <a:ext cx="8437378" cy="1465262"/>
          </a:xfrm>
          <a:prstGeom prst="rect">
            <a:avLst/>
          </a:prstGeom>
          <a:noFill/>
          <a:ln w="9525">
            <a:noFill/>
            <a:miter lim="800000"/>
            <a:headEnd/>
            <a:tailEnd/>
          </a:ln>
        </p:spPr>
        <p:txBody>
          <a:bodyPr wrap="square" lIns="90000" tIns="46800" rIns="90000" bIns="46800">
            <a:spAutoFit/>
          </a:bodyPr>
          <a:lstStyle/>
          <a:p>
            <a:pPr>
              <a:buClr>
                <a:srgbClr val="9933FF"/>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b="1" dirty="0" smtClean="0">
                <a:solidFill>
                  <a:srgbClr val="C00000"/>
                </a:solidFill>
                <a:latin typeface="Century Gothic" pitchFamily="34" charset="0"/>
              </a:rPr>
              <a:t>Website</a:t>
            </a:r>
            <a:endParaRPr lang="en-GB" altLang="en-US" sz="2800" b="1" dirty="0">
              <a:solidFill>
                <a:srgbClr val="C00000"/>
              </a:solidFill>
              <a:latin typeface="Century Gothic" pitchFamily="34" charset="0"/>
            </a:endParaRP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000" dirty="0">
              <a:solidFill>
                <a:srgbClr val="000000"/>
              </a:solidFill>
              <a:latin typeface="Century Gothic" pitchFamily="34" charset="0"/>
            </a:endParaRPr>
          </a:p>
          <a:p>
            <a:pPr algn="just">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solidFill>
                  <a:srgbClr val="000000"/>
                </a:solidFill>
                <a:latin typeface="Century Gothic" pitchFamily="34" charset="0"/>
              </a:rPr>
              <a:t>Meeting dates and other information* about the Council can be found by following the ‘Parish Council’ link at the </a:t>
            </a:r>
            <a:r>
              <a:rPr lang="en-GB" altLang="en-US" dirty="0" err="1">
                <a:solidFill>
                  <a:srgbClr val="000000"/>
                </a:solidFill>
                <a:latin typeface="Century Gothic" pitchFamily="34" charset="0"/>
              </a:rPr>
              <a:t>Waldringfield</a:t>
            </a:r>
            <a:r>
              <a:rPr lang="en-GB" altLang="en-US" dirty="0">
                <a:solidFill>
                  <a:srgbClr val="000000"/>
                </a:solidFill>
                <a:latin typeface="Century Gothic" pitchFamily="34" charset="0"/>
              </a:rPr>
              <a:t> web site at:</a:t>
            </a:r>
            <a:r>
              <a:rPr lang="en-GB" altLang="en-US" sz="1000" dirty="0">
                <a:solidFill>
                  <a:srgbClr val="0066FF"/>
                </a:solidFill>
                <a:latin typeface="Century Gothic" pitchFamily="34" charset="0"/>
              </a:rPr>
              <a:t>	</a:t>
            </a:r>
          </a:p>
          <a:p>
            <a:pPr>
              <a:buClr>
                <a:srgbClr val="000000"/>
              </a:buClr>
              <a:buSzPct val="100000"/>
              <a:buFont typeface="Century Gothic"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66FF"/>
                </a:solidFill>
                <a:latin typeface="Century Gothic" pitchFamily="34" charset="0"/>
              </a:rPr>
              <a:t>http://waldringfield.onesuffolk.net/</a:t>
            </a:r>
            <a:endParaRPr lang="en-GB" altLang="en-US" dirty="0">
              <a:solidFill>
                <a:srgbClr val="000000"/>
              </a:solidFill>
              <a:latin typeface="Batang" pitchFamily="18" charset="-127"/>
            </a:endParaRPr>
          </a:p>
        </p:txBody>
      </p:sp>
      <p:sp>
        <p:nvSpPr>
          <p:cNvPr id="8197" name="Rectangle 4"/>
          <p:cNvSpPr>
            <a:spLocks noChangeArrowheads="1"/>
          </p:cNvSpPr>
          <p:nvPr/>
        </p:nvSpPr>
        <p:spPr bwMode="auto">
          <a:xfrm>
            <a:off x="1898650" y="1325563"/>
            <a:ext cx="1747838" cy="263525"/>
          </a:xfrm>
          <a:prstGeom prst="rect">
            <a:avLst/>
          </a:prstGeom>
          <a:noFill/>
          <a:ln w="19050">
            <a:solidFill>
              <a:srgbClr val="FF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8198" name="Oval 5"/>
          <p:cNvSpPr>
            <a:spLocks noChangeArrowheads="1"/>
          </p:cNvSpPr>
          <p:nvPr/>
        </p:nvSpPr>
        <p:spPr bwMode="auto">
          <a:xfrm>
            <a:off x="6518160" y="1994883"/>
            <a:ext cx="818633" cy="240488"/>
          </a:xfrm>
          <a:prstGeom prst="ellipse">
            <a:avLst/>
          </a:prstGeom>
          <a:noFill/>
          <a:ln w="19050">
            <a:solidFill>
              <a:srgbClr val="FF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8200" name="TextBox 7"/>
          <p:cNvSpPr txBox="1">
            <a:spLocks noChangeArrowheads="1"/>
          </p:cNvSpPr>
          <p:nvPr/>
        </p:nvSpPr>
        <p:spPr bwMode="auto">
          <a:xfrm>
            <a:off x="468313" y="6156954"/>
            <a:ext cx="8270875" cy="539750"/>
          </a:xfrm>
          <a:prstGeom prst="rect">
            <a:avLst/>
          </a:prstGeom>
          <a:noFill/>
          <a:ln w="9525">
            <a:noFill/>
            <a:miter lim="800000"/>
            <a:headEnd/>
            <a:tailEnd/>
          </a:ln>
        </p:spPr>
        <p:txBody>
          <a:bodyPr>
            <a:spAutoFit/>
          </a:bodyPr>
          <a:lstStyle/>
          <a:p>
            <a:pPr marL="85725" indent="-85725" algn="just">
              <a:lnSpc>
                <a:spcPct val="81000"/>
              </a:lnSpc>
              <a:buClr>
                <a:srgbClr val="000000"/>
              </a:buClr>
              <a:buSzPct val="100000"/>
              <a:buFont typeface="Arial" charset="0"/>
              <a:buNone/>
            </a:pPr>
            <a:r>
              <a:rPr lang="en-GB" altLang="en-US" dirty="0">
                <a:solidFill>
                  <a:schemeClr val="tx1"/>
                </a:solidFill>
                <a:latin typeface="Century Gothic" pitchFamily="34" charset="0"/>
              </a:rPr>
              <a:t>*Agendas, minutes, planning applications, Council policies, news, documents, village newsletter, etc.</a:t>
            </a:r>
          </a:p>
        </p:txBody>
      </p:sp>
      <p:sp>
        <p:nvSpPr>
          <p:cNvPr id="8199" name="Freeform 10"/>
          <p:cNvSpPr>
            <a:spLocks/>
          </p:cNvSpPr>
          <p:nvPr/>
        </p:nvSpPr>
        <p:spPr bwMode="auto">
          <a:xfrm>
            <a:off x="3646488" y="1530350"/>
            <a:ext cx="2951082" cy="529944"/>
          </a:xfrm>
          <a:custGeom>
            <a:avLst/>
            <a:gdLst>
              <a:gd name="T0" fmla="*/ 0 w 1038"/>
              <a:gd name="T1" fmla="*/ 0 h 924"/>
              <a:gd name="T2" fmla="*/ 2147483647 w 1038"/>
              <a:gd name="T3" fmla="*/ 2147483647 h 924"/>
              <a:gd name="T4" fmla="*/ 2147483647 w 1038"/>
              <a:gd name="T5" fmla="*/ 2147483647 h 924"/>
              <a:gd name="T6" fmla="*/ 2147483647 w 1038"/>
              <a:gd name="T7" fmla="*/ 2147483647 h 924"/>
              <a:gd name="T8" fmla="*/ 2147483647 w 1038"/>
              <a:gd name="T9" fmla="*/ 2147483647 h 924"/>
              <a:gd name="T10" fmla="*/ 0 60000 65536"/>
              <a:gd name="T11" fmla="*/ 0 60000 65536"/>
              <a:gd name="T12" fmla="*/ 0 60000 65536"/>
              <a:gd name="T13" fmla="*/ 0 60000 65536"/>
              <a:gd name="T14" fmla="*/ 0 60000 65536"/>
              <a:gd name="T15" fmla="*/ 0 w 1038"/>
              <a:gd name="T16" fmla="*/ 0 h 924"/>
              <a:gd name="T17" fmla="*/ 1038 w 1038"/>
              <a:gd name="T18" fmla="*/ 924 h 924"/>
            </a:gdLst>
            <a:ahLst/>
            <a:cxnLst>
              <a:cxn ang="T10">
                <a:pos x="T0" y="T1"/>
              </a:cxn>
              <a:cxn ang="T11">
                <a:pos x="T2" y="T3"/>
              </a:cxn>
              <a:cxn ang="T12">
                <a:pos x="T4" y="T5"/>
              </a:cxn>
              <a:cxn ang="T13">
                <a:pos x="T6" y="T7"/>
              </a:cxn>
              <a:cxn ang="T14">
                <a:pos x="T8" y="T9"/>
              </a:cxn>
            </a:cxnLst>
            <a:rect l="T15" t="T16" r="T17" b="T18"/>
            <a:pathLst>
              <a:path w="1038" h="924">
                <a:moveTo>
                  <a:pt x="0" y="0"/>
                </a:moveTo>
                <a:cubicBezTo>
                  <a:pt x="154" y="56"/>
                  <a:pt x="308" y="112"/>
                  <a:pt x="432" y="186"/>
                </a:cubicBezTo>
                <a:cubicBezTo>
                  <a:pt x="556" y="260"/>
                  <a:pt x="653" y="346"/>
                  <a:pt x="744" y="444"/>
                </a:cubicBezTo>
                <a:cubicBezTo>
                  <a:pt x="835" y="542"/>
                  <a:pt x="929" y="694"/>
                  <a:pt x="978" y="774"/>
                </a:cubicBezTo>
                <a:cubicBezTo>
                  <a:pt x="1027" y="854"/>
                  <a:pt x="1032" y="889"/>
                  <a:pt x="1038" y="924"/>
                </a:cubicBezTo>
              </a:path>
            </a:pathLst>
          </a:custGeom>
          <a:noFill/>
          <a:ln w="19050" cap="flat" cmpd="sng">
            <a:solidFill>
              <a:srgbClr val="FF0000"/>
            </a:solidFill>
            <a:prstDash val="solid"/>
            <a:round/>
            <a:headEnd/>
            <a:tailEnd type="triangle" w="med" len="med"/>
          </a:ln>
        </p:spPr>
        <p:txBody>
          <a:bodyPr/>
          <a:lstStyle/>
          <a:p>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sletters on website.jpg"/>
          <p:cNvPicPr>
            <a:picLocks noChangeAspect="1"/>
          </p:cNvPicPr>
          <p:nvPr/>
        </p:nvPicPr>
        <p:blipFill>
          <a:blip r:embed="rId3" cstate="screen"/>
          <a:stretch>
            <a:fillRect/>
          </a:stretch>
        </p:blipFill>
        <p:spPr>
          <a:xfrm>
            <a:off x="999457" y="2708376"/>
            <a:ext cx="6911164" cy="3891250"/>
          </a:xfrm>
          <a:prstGeom prst="rect">
            <a:avLst/>
          </a:prstGeom>
          <a:ln>
            <a:solidFill>
              <a:schemeClr val="tx1"/>
            </a:solidFill>
          </a:ln>
          <a:effectLst>
            <a:outerShdw blurRad="50800" dist="101600" dir="2700000" algn="tl" rotWithShape="0">
              <a:prstClr val="black">
                <a:alpha val="40000"/>
              </a:prstClr>
            </a:outerShdw>
          </a:effectLst>
        </p:spPr>
      </p:pic>
      <p:sp>
        <p:nvSpPr>
          <p:cNvPr id="9220" name="Text Box 2"/>
          <p:cNvSpPr txBox="1">
            <a:spLocks noChangeArrowheads="1"/>
          </p:cNvSpPr>
          <p:nvPr/>
        </p:nvSpPr>
        <p:spPr bwMode="auto">
          <a:xfrm>
            <a:off x="380040" y="577038"/>
            <a:ext cx="8062211" cy="2064284"/>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a:solidFill>
                  <a:srgbClr val="C00000"/>
                </a:solidFill>
                <a:latin typeface="Century Gothic" panose="020B0502020202020204" pitchFamily="34" charset="0"/>
              </a:rPr>
              <a:t>Parish Newsletter</a:t>
            </a:r>
          </a:p>
          <a:p>
            <a:pPr marL="180975" indent="-180975" eaLnBrk="1" hangingPunct="1">
              <a:spcBef>
                <a:spcPts val="1200"/>
              </a:spcBef>
              <a:buClr>
                <a:srgbClr val="9933FF"/>
              </a:buClr>
              <a:buSzPct val="100000"/>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dirty="0">
                <a:solidFill>
                  <a:srgbClr val="000000"/>
                </a:solidFill>
                <a:latin typeface="Century Gothic" panose="020B0502020202020204" pitchFamily="34" charset="0"/>
              </a:rPr>
              <a:t>4 Parish Newsletters are produced each </a:t>
            </a:r>
            <a:r>
              <a:rPr lang="en-GB" altLang="en-US" dirty="0" smtClean="0">
                <a:solidFill>
                  <a:srgbClr val="000000"/>
                </a:solidFill>
                <a:latin typeface="Century Gothic" panose="020B0502020202020204" pitchFamily="34" charset="0"/>
              </a:rPr>
              <a:t>year, on 1</a:t>
            </a:r>
            <a:r>
              <a:rPr lang="en-GB" altLang="en-US" baseline="30000" dirty="0" smtClean="0">
                <a:solidFill>
                  <a:srgbClr val="000000"/>
                </a:solidFill>
                <a:latin typeface="Century Gothic" panose="020B0502020202020204" pitchFamily="34" charset="0"/>
              </a:rPr>
              <a:t>st</a:t>
            </a:r>
            <a:r>
              <a:rPr lang="en-GB" altLang="en-US" dirty="0" smtClean="0">
                <a:solidFill>
                  <a:srgbClr val="000000"/>
                </a:solidFill>
                <a:latin typeface="Century Gothic" panose="020B0502020202020204" pitchFamily="34" charset="0"/>
              </a:rPr>
              <a:t> March, 1</a:t>
            </a:r>
            <a:r>
              <a:rPr lang="en-GB" altLang="en-US" baseline="30000" dirty="0" smtClean="0">
                <a:solidFill>
                  <a:srgbClr val="000000"/>
                </a:solidFill>
                <a:latin typeface="Century Gothic" panose="020B0502020202020204" pitchFamily="34" charset="0"/>
              </a:rPr>
              <a:t>st</a:t>
            </a:r>
            <a:r>
              <a:rPr lang="en-GB" altLang="en-US" dirty="0" smtClean="0">
                <a:solidFill>
                  <a:srgbClr val="000000"/>
                </a:solidFill>
                <a:latin typeface="Century Gothic" panose="020B0502020202020204" pitchFamily="34" charset="0"/>
              </a:rPr>
              <a:t> June, 1</a:t>
            </a:r>
            <a:r>
              <a:rPr lang="en-GB" altLang="en-US" baseline="30000" dirty="0" smtClean="0">
                <a:solidFill>
                  <a:srgbClr val="000000"/>
                </a:solidFill>
                <a:latin typeface="Century Gothic" panose="020B0502020202020204" pitchFamily="34" charset="0"/>
              </a:rPr>
              <a:t>st</a:t>
            </a:r>
            <a:r>
              <a:rPr lang="en-GB" altLang="en-US" dirty="0" smtClean="0">
                <a:solidFill>
                  <a:srgbClr val="000000"/>
                </a:solidFill>
                <a:latin typeface="Century Gothic" panose="020B0502020202020204" pitchFamily="34" charset="0"/>
              </a:rPr>
              <a:t> September and 1</a:t>
            </a:r>
            <a:r>
              <a:rPr lang="en-GB" altLang="en-US" baseline="30000" dirty="0" smtClean="0">
                <a:solidFill>
                  <a:srgbClr val="000000"/>
                </a:solidFill>
                <a:latin typeface="Century Gothic" panose="020B0502020202020204" pitchFamily="34" charset="0"/>
              </a:rPr>
              <a:t>st</a:t>
            </a:r>
            <a:r>
              <a:rPr lang="en-GB" altLang="en-US" dirty="0" smtClean="0">
                <a:solidFill>
                  <a:srgbClr val="000000"/>
                </a:solidFill>
                <a:latin typeface="Century Gothic" panose="020B0502020202020204" pitchFamily="34" charset="0"/>
              </a:rPr>
              <a:t> December   </a:t>
            </a:r>
          </a:p>
          <a:p>
            <a:pPr marL="180975" indent="-180975" eaLnBrk="1" hangingPunct="1">
              <a:buClr>
                <a:srgbClr val="9933FF"/>
              </a:buClr>
              <a:buSzPct val="100000"/>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dirty="0" smtClean="0">
                <a:solidFill>
                  <a:srgbClr val="000000"/>
                </a:solidFill>
                <a:latin typeface="Century Gothic" panose="020B0502020202020204" pitchFamily="34" charset="0"/>
              </a:rPr>
              <a:t>Over 250 </a:t>
            </a:r>
            <a:r>
              <a:rPr lang="en-GB" altLang="en-US" dirty="0">
                <a:solidFill>
                  <a:srgbClr val="000000"/>
                </a:solidFill>
                <a:latin typeface="Century Gothic" panose="020B0502020202020204" pitchFamily="34" charset="0"/>
              </a:rPr>
              <a:t>copies are delivered to every house in the Parish by </a:t>
            </a:r>
            <a:r>
              <a:rPr lang="en-GB" altLang="en-US" dirty="0" smtClean="0">
                <a:solidFill>
                  <a:srgbClr val="000000"/>
                </a:solidFill>
                <a:latin typeface="Century Gothic" panose="020B0502020202020204" pitchFamily="34" charset="0"/>
              </a:rPr>
              <a:t>14 volunteers </a:t>
            </a:r>
            <a:r>
              <a:rPr lang="en-GB" altLang="en-US" i="1" dirty="0" smtClean="0">
                <a:solidFill>
                  <a:srgbClr val="000000"/>
                </a:solidFill>
                <a:latin typeface="Century Gothic" panose="020B0502020202020204" pitchFamily="34" charset="0"/>
              </a:rPr>
              <a:t>(thank you!!)</a:t>
            </a:r>
          </a:p>
          <a:p>
            <a:pPr marL="180975" indent="-180975" eaLnBrk="1" hangingPunct="1">
              <a:buClr>
                <a:srgbClr val="9933FF"/>
              </a:buClr>
              <a:buSzPct val="100000"/>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dirty="0" smtClean="0">
                <a:solidFill>
                  <a:srgbClr val="000000"/>
                </a:solidFill>
                <a:latin typeface="Century Gothic" panose="020B0502020202020204" pitchFamily="34" charset="0"/>
              </a:rPr>
              <a:t>The online version can be found on the Parish Council web site:</a:t>
            </a:r>
            <a:endParaRPr lang="en-GB" altLang="en-US" i="1" dirty="0" smtClean="0">
              <a:solidFill>
                <a:srgbClr val="000000"/>
              </a:solidFill>
              <a:latin typeface="Century Gothic" panose="020B0502020202020204" pitchFamily="34" charset="0"/>
            </a:endParaRPr>
          </a:p>
        </p:txBody>
      </p:sp>
      <p:sp>
        <p:nvSpPr>
          <p:cNvPr id="2" name="Oval 5"/>
          <p:cNvSpPr>
            <a:spLocks noChangeArrowheads="1"/>
          </p:cNvSpPr>
          <p:nvPr/>
        </p:nvSpPr>
        <p:spPr bwMode="auto">
          <a:xfrm>
            <a:off x="1657885" y="4272882"/>
            <a:ext cx="1355725" cy="282575"/>
          </a:xfrm>
          <a:prstGeom prst="ellipse">
            <a:avLst/>
          </a:prstGeom>
          <a:noFill/>
          <a:ln w="19050">
            <a:solidFill>
              <a:srgbClr val="FF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9221" name="Rectangle 4"/>
          <p:cNvSpPr>
            <a:spLocks noChangeArrowheads="1"/>
          </p:cNvSpPr>
          <p:nvPr/>
        </p:nvSpPr>
        <p:spPr bwMode="auto">
          <a:xfrm>
            <a:off x="1047437" y="2313907"/>
            <a:ext cx="1598612" cy="263525"/>
          </a:xfrm>
          <a:prstGeom prst="rect">
            <a:avLst/>
          </a:prstGeom>
          <a:noFill/>
          <a:ln w="19050">
            <a:solidFill>
              <a:srgbClr val="FF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
        <p:nvSpPr>
          <p:cNvPr id="9223" name="Freeform 24"/>
          <p:cNvSpPr>
            <a:spLocks/>
          </p:cNvSpPr>
          <p:nvPr/>
        </p:nvSpPr>
        <p:spPr bwMode="auto">
          <a:xfrm>
            <a:off x="1474165" y="2583712"/>
            <a:ext cx="344002" cy="1722474"/>
          </a:xfrm>
          <a:custGeom>
            <a:avLst/>
            <a:gdLst>
              <a:gd name="T0" fmla="*/ 0 w 1802921"/>
              <a:gd name="T1" fmla="*/ 0 h 2760453"/>
              <a:gd name="T2" fmla="*/ 239685 w 1802921"/>
              <a:gd name="T3" fmla="*/ 1047869 h 2760453"/>
              <a:gd name="T4" fmla="*/ 847457 w 1802921"/>
              <a:gd name="T5" fmla="*/ 1995142 h 2760453"/>
              <a:gd name="T6" fmla="*/ 1789076 w 1802921"/>
              <a:gd name="T7" fmla="*/ 2682542 h 2760453"/>
              <a:gd name="T8" fmla="*/ 0 60000 65536"/>
              <a:gd name="T9" fmla="*/ 0 60000 65536"/>
              <a:gd name="T10" fmla="*/ 0 60000 65536"/>
              <a:gd name="T11" fmla="*/ 0 60000 65536"/>
              <a:gd name="T12" fmla="*/ 0 w 1802921"/>
              <a:gd name="T13" fmla="*/ 0 h 2760453"/>
              <a:gd name="T14" fmla="*/ 1802921 w 1802921"/>
              <a:gd name="T15" fmla="*/ 2760453 h 2760453"/>
            </a:gdLst>
            <a:ahLst/>
            <a:cxnLst>
              <a:cxn ang="T8">
                <a:pos x="T0" y="T1"/>
              </a:cxn>
              <a:cxn ang="T9">
                <a:pos x="T2" y="T3"/>
              </a:cxn>
              <a:cxn ang="T10">
                <a:pos x="T4" y="T5"/>
              </a:cxn>
              <a:cxn ang="T11">
                <a:pos x="T6" y="T7"/>
              </a:cxn>
            </a:cxnLst>
            <a:rect l="T12" t="T13" r="T14" b="T15"/>
            <a:pathLst>
              <a:path w="1802921" h="2760453">
                <a:moveTo>
                  <a:pt x="0" y="0"/>
                </a:moveTo>
                <a:cubicBezTo>
                  <a:pt x="49602" y="368060"/>
                  <a:pt x="99204" y="736121"/>
                  <a:pt x="241540" y="1078302"/>
                </a:cubicBezTo>
                <a:cubicBezTo>
                  <a:pt x="383876" y="1420483"/>
                  <a:pt x="593785" y="1772729"/>
                  <a:pt x="854015" y="2053087"/>
                </a:cubicBezTo>
                <a:cubicBezTo>
                  <a:pt x="1114245" y="2333446"/>
                  <a:pt x="1458583" y="2546949"/>
                  <a:pt x="1802921" y="2760453"/>
                </a:cubicBezTo>
              </a:path>
            </a:pathLst>
          </a:custGeom>
          <a:noFill/>
          <a:ln w="19050" cap="flat" cmpd="sng" algn="ctr">
            <a:solidFill>
              <a:schemeClr val="accent2"/>
            </a:solidFill>
            <a:prstDash val="solid"/>
            <a:round/>
            <a:headEnd type="none" w="med" len="med"/>
            <a:tailEnd type="triangle" w="med" len="med"/>
          </a:ln>
        </p:spPr>
        <p:txBody>
          <a:bodyPr/>
          <a:lstStyle/>
          <a:p>
            <a:endParaRPr lang="en-GB"/>
          </a:p>
        </p:txBody>
      </p:sp>
      <p:sp>
        <p:nvSpPr>
          <p:cNvPr id="10" name="Oval 5"/>
          <p:cNvSpPr>
            <a:spLocks noChangeArrowheads="1"/>
          </p:cNvSpPr>
          <p:nvPr/>
        </p:nvSpPr>
        <p:spPr bwMode="auto">
          <a:xfrm>
            <a:off x="6666614" y="2734705"/>
            <a:ext cx="776177" cy="282575"/>
          </a:xfrm>
          <a:prstGeom prst="ellipse">
            <a:avLst/>
          </a:prstGeom>
          <a:noFill/>
          <a:ln w="19050">
            <a:solidFill>
              <a:srgbClr val="FF0000"/>
            </a:solidFill>
            <a:miter lim="800000"/>
            <a:headEnd/>
            <a:tailEnd/>
          </a:ln>
        </p:spPr>
        <p:txBody>
          <a:bodyPr wrap="none" anchor="ctr"/>
          <a:lstStyle/>
          <a:p>
            <a:pPr>
              <a:lnSpc>
                <a:spcPct val="81000"/>
              </a:lnSpc>
              <a:buClr>
                <a:srgbClr val="000000"/>
              </a:buClr>
              <a:buSzPct val="100000"/>
              <a:buFont typeface="Arial"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72140" y="577039"/>
            <a:ext cx="8501238" cy="2341283"/>
          </a:xfrm>
          <a:prstGeom prst="rect">
            <a:avLst/>
          </a:prstGeom>
          <a:noFill/>
          <a:ln>
            <a:noFill/>
          </a:ln>
          <a:extLst>
            <a:ext uri="{909E8E84-426E-40DD-AFC4-6F175D3DCCD1}"/>
            <a:ext uri="{91240B29-F687-4F45-9708-019B960494DF}"/>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itchFamily="49" charset="-128"/>
              </a:defRPr>
            </a:lvl9pPr>
          </a:lstStyle>
          <a:p>
            <a:pPr eaLnBrk="1" hangingPunct="1">
              <a:buClr>
                <a:srgbClr val="9933FF"/>
              </a:buClr>
              <a:buSzPct val="100000"/>
              <a:buFont typeface="Century Gothic" panose="020B0502020202020204" pitchFamily="34" charset="0"/>
              <a:buNone/>
              <a:defRPr/>
            </a:pPr>
            <a:r>
              <a:rPr lang="en-GB" altLang="en-US" sz="2800" b="1" dirty="0">
                <a:solidFill>
                  <a:srgbClr val="C00000"/>
                </a:solidFill>
                <a:latin typeface="Century Gothic" panose="020B0502020202020204" pitchFamily="34" charset="0"/>
              </a:rPr>
              <a:t>Parish Newsletter</a:t>
            </a:r>
          </a:p>
          <a:p>
            <a:pPr marL="180975" indent="-180975" eaLnBrk="1" hangingPunct="1">
              <a:spcBef>
                <a:spcPts val="1200"/>
              </a:spcBef>
              <a:buClr>
                <a:srgbClr val="9933FF"/>
              </a:buClr>
              <a:buSzPct val="100000"/>
              <a:buFont typeface="Arial" pitchFamily="34" charset="0"/>
              <a:buChar char="•"/>
              <a:defRPr/>
            </a:pPr>
            <a:r>
              <a:rPr lang="en-GB" altLang="en-US" dirty="0" smtClean="0">
                <a:solidFill>
                  <a:srgbClr val="000000"/>
                </a:solidFill>
                <a:latin typeface="Century Gothic" panose="020B0502020202020204" pitchFamily="34" charset="0"/>
              </a:rPr>
              <a:t>The </a:t>
            </a:r>
            <a:r>
              <a:rPr lang="en-GB" altLang="en-US" dirty="0">
                <a:solidFill>
                  <a:srgbClr val="000000"/>
                </a:solidFill>
                <a:latin typeface="Century Gothic" panose="020B0502020202020204" pitchFamily="34" charset="0"/>
              </a:rPr>
              <a:t>Clerk, </a:t>
            </a:r>
            <a:r>
              <a:rPr lang="en-GB" altLang="en-US" dirty="0" smtClean="0">
                <a:solidFill>
                  <a:srgbClr val="000000"/>
                </a:solidFill>
                <a:latin typeface="Century Gothic" panose="020B0502020202020204" pitchFamily="34" charset="0"/>
              </a:rPr>
              <a:t>Jennifer Shone-</a:t>
            </a:r>
            <a:r>
              <a:rPr lang="en-GB" altLang="en-US" dirty="0" err="1" smtClean="0">
                <a:solidFill>
                  <a:srgbClr val="000000"/>
                </a:solidFill>
                <a:latin typeface="Century Gothic" panose="020B0502020202020204" pitchFamily="34" charset="0"/>
              </a:rPr>
              <a:t>Tribley</a:t>
            </a:r>
            <a:r>
              <a:rPr lang="en-GB" altLang="en-US" dirty="0" smtClean="0">
                <a:solidFill>
                  <a:srgbClr val="000000"/>
                </a:solidFill>
                <a:latin typeface="Century Gothic" panose="020B0502020202020204" pitchFamily="34" charset="0"/>
              </a:rPr>
              <a:t>, </a:t>
            </a:r>
            <a:r>
              <a:rPr lang="en-GB" altLang="en-US" dirty="0">
                <a:solidFill>
                  <a:srgbClr val="000000"/>
                </a:solidFill>
                <a:latin typeface="Century Gothic" panose="020B0502020202020204" pitchFamily="34" charset="0"/>
              </a:rPr>
              <a:t>organises its production, printing and distribution</a:t>
            </a:r>
            <a:r>
              <a:rPr lang="en-GB" altLang="en-US" dirty="0" smtClean="0">
                <a:solidFill>
                  <a:srgbClr val="000000"/>
                </a:solidFill>
                <a:latin typeface="Century Gothic" panose="020B0502020202020204" pitchFamily="34" charset="0"/>
              </a:rPr>
              <a:t>.</a:t>
            </a:r>
          </a:p>
          <a:p>
            <a:pPr marL="180975" indent="-180975" eaLnBrk="1" hangingPunct="1">
              <a:buClr>
                <a:srgbClr val="9933FF"/>
              </a:buClr>
              <a:buSzPct val="100000"/>
              <a:buFont typeface="Arial" pitchFamily="34" charset="0"/>
              <a:buChar char="•"/>
              <a:defRPr/>
            </a:pPr>
            <a:r>
              <a:rPr lang="en-GB" altLang="en-US" dirty="0" smtClean="0">
                <a:solidFill>
                  <a:srgbClr val="000000"/>
                </a:solidFill>
                <a:latin typeface="Century Gothic" panose="020B0502020202020204" pitchFamily="34" charset="0"/>
              </a:rPr>
              <a:t>Local </a:t>
            </a:r>
            <a:r>
              <a:rPr lang="en-GB" altLang="en-US" dirty="0">
                <a:solidFill>
                  <a:srgbClr val="000000"/>
                </a:solidFill>
                <a:latin typeface="Century Gothic" panose="020B0502020202020204" pitchFamily="34" charset="0"/>
              </a:rPr>
              <a:t>businesses can advertise in the </a:t>
            </a:r>
            <a:r>
              <a:rPr lang="en-GB" altLang="en-US" dirty="0" smtClean="0">
                <a:solidFill>
                  <a:srgbClr val="000000"/>
                </a:solidFill>
                <a:latin typeface="Century Gothic" panose="020B0502020202020204" pitchFamily="34" charset="0"/>
              </a:rPr>
              <a:t>newsletter</a:t>
            </a:r>
          </a:p>
          <a:p>
            <a:pPr marL="180975" indent="-180975" eaLnBrk="1" hangingPunct="1">
              <a:buClr>
                <a:srgbClr val="9933FF"/>
              </a:buClr>
              <a:buSzPct val="100000"/>
              <a:buFont typeface="Arial" pitchFamily="34" charset="0"/>
              <a:buChar char="•"/>
              <a:defRPr/>
            </a:pPr>
            <a:r>
              <a:rPr lang="en-GB" altLang="en-US" dirty="0" smtClean="0">
                <a:solidFill>
                  <a:srgbClr val="000000"/>
                </a:solidFill>
                <a:latin typeface="Century Gothic" panose="020B0502020202020204" pitchFamily="34" charset="0"/>
              </a:rPr>
              <a:t>Non-profit making community groups may promote their activities for free </a:t>
            </a:r>
          </a:p>
          <a:p>
            <a:pPr marL="180975" indent="-180975" eaLnBrk="1" hangingPunct="1">
              <a:buClr>
                <a:srgbClr val="9933FF"/>
              </a:buClr>
              <a:buSzPct val="100000"/>
              <a:buFont typeface="Arial" pitchFamily="34" charset="0"/>
              <a:buChar char="•"/>
              <a:defRPr/>
            </a:pPr>
            <a:r>
              <a:rPr lang="en-GB" altLang="en-US" dirty="0" smtClean="0">
                <a:solidFill>
                  <a:srgbClr val="000000"/>
                </a:solidFill>
                <a:latin typeface="Century Gothic" panose="020B0502020202020204" pitchFamily="34" charset="0"/>
              </a:rPr>
              <a:t>Copy deadlines are 2 weeks or so ahead of publication </a:t>
            </a:r>
            <a:endParaRPr lang="en-GB" altLang="en-US" i="1" dirty="0" smtClean="0">
              <a:solidFill>
                <a:srgbClr val="000000"/>
              </a:solidFill>
              <a:latin typeface="Century Gothic" panose="020B0502020202020204" pitchFamily="34" charset="0"/>
            </a:endParaRPr>
          </a:p>
          <a:p>
            <a:pPr eaLnBrk="1" hangingPunct="1">
              <a:buClr>
                <a:srgbClr val="9933FF"/>
              </a:buClr>
              <a:buSzPct val="100000"/>
              <a:buFont typeface="Century Gothic" panose="020B0502020202020204" pitchFamily="34" charset="0"/>
              <a:buNone/>
              <a:defRPr/>
            </a:pPr>
            <a:endParaRPr lang="en-GB" altLang="en-US" i="1" dirty="0">
              <a:solidFill>
                <a:srgbClr val="000000"/>
              </a:solidFill>
              <a:latin typeface="Century Gothic" panose="020B0502020202020204" pitchFamily="34" charset="0"/>
            </a:endParaRPr>
          </a:p>
        </p:txBody>
      </p:sp>
      <p:pic>
        <p:nvPicPr>
          <p:cNvPr id="7" name="Picture 6" descr="newsletter autumn 22.jpg"/>
          <p:cNvPicPr>
            <a:picLocks noChangeAspect="1"/>
          </p:cNvPicPr>
          <p:nvPr/>
        </p:nvPicPr>
        <p:blipFill>
          <a:blip r:embed="rId3" cstate="screen"/>
          <a:stretch>
            <a:fillRect/>
          </a:stretch>
        </p:blipFill>
        <p:spPr>
          <a:xfrm rot="21205152">
            <a:off x="543883" y="2881779"/>
            <a:ext cx="2174607" cy="3090699"/>
          </a:xfrm>
          <a:prstGeom prst="rect">
            <a:avLst/>
          </a:prstGeom>
          <a:ln>
            <a:solidFill>
              <a:schemeClr val="tx1"/>
            </a:solidFill>
          </a:ln>
          <a:effectLst>
            <a:outerShdw blurRad="50800" dist="101600" dir="2700000" algn="tl" rotWithShape="0">
              <a:prstClr val="black">
                <a:alpha val="40000"/>
              </a:prstClr>
            </a:outerShdw>
          </a:effectLst>
        </p:spPr>
      </p:pic>
      <p:pic>
        <p:nvPicPr>
          <p:cNvPr id="8" name="Picture 7" descr="newsletter spring 23.jpg"/>
          <p:cNvPicPr>
            <a:picLocks noChangeAspect="1"/>
          </p:cNvPicPr>
          <p:nvPr/>
        </p:nvPicPr>
        <p:blipFill>
          <a:blip r:embed="rId4" cstate="screen"/>
          <a:stretch>
            <a:fillRect/>
          </a:stretch>
        </p:blipFill>
        <p:spPr>
          <a:xfrm rot="799372">
            <a:off x="2503535" y="3222239"/>
            <a:ext cx="2165713" cy="3144064"/>
          </a:xfrm>
          <a:prstGeom prst="rect">
            <a:avLst/>
          </a:prstGeom>
          <a:ln>
            <a:solidFill>
              <a:schemeClr val="tx1"/>
            </a:solidFill>
          </a:ln>
          <a:effectLst>
            <a:outerShdw blurRad="50800" dist="101600" dir="2700000" algn="tl" rotWithShape="0">
              <a:prstClr val="black">
                <a:alpha val="40000"/>
              </a:prstClr>
            </a:outerShdw>
          </a:effectLst>
        </p:spPr>
      </p:pic>
      <p:pic>
        <p:nvPicPr>
          <p:cNvPr id="9" name="Picture 8" descr="newsletter spring 23a.jpg"/>
          <p:cNvPicPr>
            <a:picLocks noChangeAspect="1"/>
          </p:cNvPicPr>
          <p:nvPr/>
        </p:nvPicPr>
        <p:blipFill>
          <a:blip r:embed="rId5" cstate="screen"/>
          <a:stretch>
            <a:fillRect/>
          </a:stretch>
        </p:blipFill>
        <p:spPr>
          <a:xfrm rot="21167615">
            <a:off x="4450426" y="2871930"/>
            <a:ext cx="2156819" cy="3090699"/>
          </a:xfrm>
          <a:prstGeom prst="rect">
            <a:avLst/>
          </a:prstGeom>
          <a:ln>
            <a:solidFill>
              <a:schemeClr val="tx1"/>
            </a:solidFill>
          </a:ln>
          <a:effectLst>
            <a:outerShdw blurRad="50800" dist="101600" dir="2700000" algn="tl" rotWithShape="0">
              <a:prstClr val="black">
                <a:alpha val="40000"/>
              </a:prstClr>
            </a:outerShdw>
          </a:effectLst>
        </p:spPr>
      </p:pic>
      <p:pic>
        <p:nvPicPr>
          <p:cNvPr id="17" name="Picture 16" descr="newsletter winter 22a.jpg"/>
          <p:cNvPicPr>
            <a:picLocks noChangeAspect="1"/>
          </p:cNvPicPr>
          <p:nvPr/>
        </p:nvPicPr>
        <p:blipFill>
          <a:blip r:embed="rId6" cstate="screen"/>
          <a:stretch>
            <a:fillRect/>
          </a:stretch>
        </p:blipFill>
        <p:spPr>
          <a:xfrm rot="693948">
            <a:off x="6389783" y="3181991"/>
            <a:ext cx="2214891" cy="3213673"/>
          </a:xfrm>
          <a:prstGeom prst="rect">
            <a:avLst/>
          </a:prstGeom>
          <a:ln>
            <a:solidFill>
              <a:schemeClr val="tx1"/>
            </a:solidFill>
          </a:ln>
          <a:effectLst>
            <a:outerShdw blurRad="50800" dist="1016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C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kumimoji="0" sz="1800" b="0" i="0" u="none" strike="noStrike" cap="none" normalizeH="0" baseline="0" smtClean="0">
            <a:ln>
              <a:noFill/>
            </a:ln>
            <a:solidFill>
              <a:schemeClr val="bg1"/>
            </a:solidFill>
            <a:effectLst/>
            <a:latin typeface="Arial" charset="0"/>
            <a:ea typeface="MS Gothic" pitchFamily="49" charset="-128"/>
          </a:defRPr>
        </a:defPPr>
      </a:lstStyle>
    </a:spDef>
    <a:lnDef>
      <a:spPr bwMode="auto">
        <a:xfrm>
          <a:off x="0" y="0"/>
          <a:ext cx="1" cy="1"/>
        </a:xfrm>
        <a:custGeom>
          <a:avLst/>
          <a:gdLst/>
          <a:ahLst/>
          <a:cxnLst/>
          <a:rect l="0" t="0" r="0" b="0"/>
          <a:pathLst/>
        </a:custGeom>
        <a:noFill/>
        <a:ln w="25400" cap="flat" cmpd="sng" algn="ctr">
          <a:solidFill>
            <a:srgbClr val="0000FF"/>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1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13354</TotalTime>
  <Words>1165</Words>
  <Application>Microsoft Office PowerPoint</Application>
  <PresentationFormat>On-screen Show (4:3)</PresentationFormat>
  <Paragraphs>170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2013 Annual Parish Meeting</dc:title>
  <dc:creator>Ian Kay</dc:creator>
  <cp:lastModifiedBy>Home</cp:lastModifiedBy>
  <cp:revision>609</cp:revision>
  <dcterms:modified xsi:type="dcterms:W3CDTF">2023-04-18T12:23:39Z</dcterms:modified>
</cp:coreProperties>
</file>